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67" r:id="rId2"/>
  </p:sldMasterIdLst>
  <p:notesMasterIdLst>
    <p:notesMasterId r:id="rId51"/>
  </p:notesMasterIdLst>
  <p:sldIdLst>
    <p:sldId id="256" r:id="rId3"/>
    <p:sldId id="442" r:id="rId4"/>
    <p:sldId id="258" r:id="rId5"/>
    <p:sldId id="259" r:id="rId6"/>
    <p:sldId id="260" r:id="rId7"/>
    <p:sldId id="261" r:id="rId8"/>
    <p:sldId id="323" r:id="rId9"/>
    <p:sldId id="263" r:id="rId10"/>
    <p:sldId id="273" r:id="rId11"/>
    <p:sldId id="321" r:id="rId12"/>
    <p:sldId id="275" r:id="rId13"/>
    <p:sldId id="324" r:id="rId14"/>
    <p:sldId id="325" r:id="rId15"/>
    <p:sldId id="434" r:id="rId16"/>
    <p:sldId id="435" r:id="rId17"/>
    <p:sldId id="302" r:id="rId18"/>
    <p:sldId id="312" r:id="rId19"/>
    <p:sldId id="313" r:id="rId20"/>
    <p:sldId id="300" r:id="rId21"/>
    <p:sldId id="278" r:id="rId22"/>
    <p:sldId id="282" r:id="rId23"/>
    <p:sldId id="308" r:id="rId24"/>
    <p:sldId id="283" r:id="rId25"/>
    <p:sldId id="326" r:id="rId26"/>
    <p:sldId id="327" r:id="rId27"/>
    <p:sldId id="332" r:id="rId28"/>
    <p:sldId id="330" r:id="rId29"/>
    <p:sldId id="331" r:id="rId30"/>
    <p:sldId id="436" r:id="rId31"/>
    <p:sldId id="289" r:id="rId32"/>
    <p:sldId id="310" r:id="rId33"/>
    <p:sldId id="311" r:id="rId34"/>
    <p:sldId id="339" r:id="rId35"/>
    <p:sldId id="437" r:id="rId36"/>
    <p:sldId id="438" r:id="rId37"/>
    <p:sldId id="322" r:id="rId38"/>
    <p:sldId id="320" r:id="rId39"/>
    <p:sldId id="439" r:id="rId40"/>
    <p:sldId id="265" r:id="rId41"/>
    <p:sldId id="440" r:id="rId42"/>
    <p:sldId id="319" r:id="rId43"/>
    <p:sldId id="315" r:id="rId44"/>
    <p:sldId id="293" r:id="rId45"/>
    <p:sldId id="441" r:id="rId46"/>
    <p:sldId id="317" r:id="rId47"/>
    <p:sldId id="318" r:id="rId48"/>
    <p:sldId id="299" r:id="rId49"/>
    <p:sldId id="297" r:id="rId5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F5EB"/>
    <a:srgbClr val="A0B4A0"/>
    <a:srgbClr val="CFEAD5"/>
    <a:srgbClr val="B6D1B6"/>
    <a:srgbClr val="D2D2E1"/>
    <a:srgbClr val="C8C8E1"/>
    <a:srgbClr val="AAAA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0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85F86D-00CE-477C-89F1-BC9F66812D18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53E37E-4E5B-4B3D-834E-ADAF8B756F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4492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49853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91719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57257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60208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84625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071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37208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35363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74191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81306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872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5990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21189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95423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5521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0848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6977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51866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5205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52714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28478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3831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565067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922078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840468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358410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44873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90136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931693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021186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20748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207953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069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344768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206863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278495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465614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53339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124556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58719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3842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4626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98616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15417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53E37E-4E5B-4B3D-834E-ADAF8B756F26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6115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624E1-D2FD-4A5E-8433-F024447A5B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8" y="3028766"/>
            <a:ext cx="9144000" cy="1231924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419FC3-348A-4D89-8A60-81AD083037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40663"/>
            <a:ext cx="9144000" cy="559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t-IT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C0F734-943C-4B3E-9DC0-530A89772B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364" y="-167265"/>
            <a:ext cx="1531047" cy="153104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1B4813C-C549-44D0-B22D-7E199204EC96}"/>
              </a:ext>
            </a:extLst>
          </p:cNvPr>
          <p:cNvSpPr txBox="1"/>
          <p:nvPr/>
        </p:nvSpPr>
        <p:spPr>
          <a:xfrm>
            <a:off x="5628525" y="335459"/>
            <a:ext cx="18671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0079D6"/>
                </a:solidFill>
              </a:rPr>
              <a:t>#datasatpn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517178-0D69-4588-B43C-AE64F60755CE}"/>
              </a:ext>
            </a:extLst>
          </p:cNvPr>
          <p:cNvSpPr/>
          <p:nvPr/>
        </p:nvSpPr>
        <p:spPr>
          <a:xfrm>
            <a:off x="-1" y="1102863"/>
            <a:ext cx="12192000" cy="175559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it-IT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18F57C-8C38-4540-97F6-90485ECE5448}"/>
              </a:ext>
            </a:extLst>
          </p:cNvPr>
          <p:cNvSpPr txBox="1"/>
          <p:nvPr/>
        </p:nvSpPr>
        <p:spPr>
          <a:xfrm>
            <a:off x="5135671" y="2105864"/>
            <a:ext cx="5654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3600" dirty="0">
                <a:solidFill>
                  <a:schemeClr val="bg1"/>
                </a:solidFill>
                <a:latin typeface="Consolas" panose="020B0609020204030204" pitchFamily="49" charset="0"/>
              </a:rPr>
              <a:t>February 27</a:t>
            </a:r>
            <a:r>
              <a:rPr lang="it-IT" sz="3600" baseline="30000" dirty="0">
                <a:solidFill>
                  <a:schemeClr val="bg1"/>
                </a:solidFill>
                <a:latin typeface="Consolas" panose="020B0609020204030204" pitchFamily="49" charset="0"/>
              </a:rPr>
              <a:t>th</a:t>
            </a:r>
            <a:r>
              <a:rPr lang="it-IT" sz="3600" dirty="0">
                <a:solidFill>
                  <a:schemeClr val="bg1"/>
                </a:solidFill>
                <a:latin typeface="Consolas" panose="020B0609020204030204" pitchFamily="49" charset="0"/>
              </a:rPr>
              <a:t>, 2021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894DE81-D1DC-40FC-AE26-16396A5AA034}"/>
              </a:ext>
            </a:extLst>
          </p:cNvPr>
          <p:cNvSpPr txBox="1"/>
          <p:nvPr/>
        </p:nvSpPr>
        <p:spPr>
          <a:xfrm>
            <a:off x="-1" y="1197088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6000" dirty="0">
                <a:solidFill>
                  <a:schemeClr val="bg1"/>
                </a:solidFill>
                <a:latin typeface="Fira Code" panose="020B0509050000020004" pitchFamily="49" charset="0"/>
                <a:ea typeface="Fira Code" panose="020B0509050000020004" pitchFamily="49" charset="0"/>
              </a:rPr>
              <a:t>Data Saturday #1</a:t>
            </a:r>
          </a:p>
        </p:txBody>
      </p:sp>
    </p:spTree>
    <p:extLst>
      <p:ext uri="{BB962C8B-B14F-4D97-AF65-F5344CB8AC3E}">
        <p14:creationId xmlns:p14="http://schemas.microsoft.com/office/powerpoint/2010/main" val="327388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A2C08-F8E4-43DC-A00F-1AC9D4183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0510B-AC7A-4964-845C-C3E6C4F8E1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Bahnschrift SemiLight" panose="020B0502040204020203" pitchFamily="34" charset="0"/>
              </a:defRPr>
            </a:lvl1pPr>
            <a:lvl2pPr>
              <a:defRPr>
                <a:latin typeface="Bahnschrift SemiLight" panose="020B0502040204020203" pitchFamily="34" charset="0"/>
              </a:defRPr>
            </a:lvl2pPr>
            <a:lvl3pPr>
              <a:defRPr>
                <a:latin typeface="Bahnschrift SemiLight" panose="020B0502040204020203" pitchFamily="34" charset="0"/>
              </a:defRPr>
            </a:lvl3pPr>
            <a:lvl4pPr>
              <a:defRPr>
                <a:latin typeface="Bahnschrift SemiLight" panose="020B0502040204020203" pitchFamily="34" charset="0"/>
              </a:defRPr>
            </a:lvl4pPr>
            <a:lvl5pPr>
              <a:defRPr>
                <a:latin typeface="Bahnschrift SemiLight" panose="020B05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3D677E-351A-4F0D-AA8A-C0838242D3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Bahnschrift Light SemiCondensed" panose="020B0502040204020203" pitchFamily="34" charset="0"/>
              </a:defRPr>
            </a:lvl1pPr>
            <a:lvl2pPr>
              <a:defRPr>
                <a:latin typeface="Bahnschrift Light SemiCondensed" panose="020B0502040204020203" pitchFamily="34" charset="0"/>
              </a:defRPr>
            </a:lvl2pPr>
            <a:lvl3pPr>
              <a:defRPr>
                <a:latin typeface="Bahnschrift Light SemiCondensed" panose="020B0502040204020203" pitchFamily="34" charset="0"/>
              </a:defRPr>
            </a:lvl3pPr>
            <a:lvl4pPr>
              <a:defRPr>
                <a:latin typeface="Bahnschrift Light SemiCondensed" panose="020B0502040204020203" pitchFamily="34" charset="0"/>
              </a:defRPr>
            </a:lvl4pPr>
            <a:lvl5pPr>
              <a:defRPr>
                <a:latin typeface="Bahnschrift Light SemiCondensed" panose="020B05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D3EDA1-933F-43B0-A4FB-0B9AECD0C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DE0439-10BC-4210-BAC4-3C1C88837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29BF1D-A7ED-4B1B-B435-9A25427CB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5746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29D73-A4F2-4F94-B983-DE5AA27D8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0E564-203F-4A31-915F-ECF41B46B9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A36ABB-FB1C-46F9-BBFD-2013598CBB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C1332F-DFE9-48BA-AF2A-A441DFBAAA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C7C4D9-7359-4EDE-8745-A84F56C689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B2F4933-651D-487D-926D-ABECBA8C0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E31C06-FD49-4C7D-A6F3-EBA5086AF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3D6E5BD-9DCD-481B-BABC-275C4EA01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23543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7A028-5EF5-411B-A53E-F5F761437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35880-DB9E-4440-94E7-8D54D29A9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E952A1-EC4E-495D-8DAD-AABB8D372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1F4895-8F0E-4229-98CF-13C42BDC1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66090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114AD3-10F3-4F7C-9A68-95832639D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156687-918F-4D38-8FAC-8DFAD0481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801990-0A97-4277-ACFE-72AB2B8B4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8369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1D6FC-22E6-45D5-A0DB-1BA539CC6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0E81B7-C335-4A99-A8A0-7B3C4759D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EB5B3F-475A-4F51-8978-65566F2345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626455-A058-42C4-BD45-D683CC622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6860D2-AA07-42E9-9630-E9FDAFEAB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1A7F3C-127B-4618-9B55-23894E38D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5844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5F154-6A43-438E-8DAF-2ECDAFCCD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07A573-AADA-4561-B661-C37CFDCD90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64CDCD-F799-4253-9DEB-22382B4864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8F3BFE-DB2A-423C-9D8F-B5564AEF9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D5A48E-136B-4B67-BC7E-8498E2027F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9328D1-7DA1-49A2-855F-2EEC40763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88742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4C792-18EC-45BE-8DAB-6AECBBC72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B60D34-5CF5-4ADA-88E9-4058306D5A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1C2F8-E760-4F99-BE38-544D0A6C2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24334A-A56A-48C2-B613-43D1ED911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0753D9-7A1D-4BBA-AAD3-1C2AD4038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21376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71B154-878F-42CB-A785-A61922D4F8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58D736-A30F-448D-A437-2982095223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DBF24-A07D-4C07-8EC7-A4C4C28D3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D99F8B-570D-4521-B13C-64BE09B5F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FC731-972B-4CF4-8074-1D78B90C1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3691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6217D-BB63-4DE9-9BCE-891A1FBFF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latin typeface="Bahnschrift SemiBold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EF8409-5C78-424E-AF51-75285DFD3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224301"/>
          </a:xfrm>
        </p:spPr>
        <p:txBody>
          <a:bodyPr/>
          <a:lstStyle>
            <a:lvl1pPr>
              <a:defRPr sz="3200" spc="-150">
                <a:latin typeface="Bahnschrift Light SemiCondensed" panose="020B0502040204020203" pitchFamily="34" charset="0"/>
              </a:defRPr>
            </a:lvl1pPr>
            <a:lvl2pPr>
              <a:defRPr sz="2600">
                <a:latin typeface="Bahnschrift Light SemiCondensed" panose="020B0502040204020203" pitchFamily="34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73032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0223EC-7C36-4CE5-8CCB-2DFA7B493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D1110F-09CA-4DEF-B3F8-638C4D164D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7522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8EE14-CCC2-4EC8-B9C5-E99889993D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8146D3-3B5C-4C18-9DDF-5C1653BB7D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2243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FD7285-5974-4C17-811D-A70BCB732E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2243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3624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236E1-8081-45B5-90B7-B8EE6B922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1520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586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DE652-30AE-48D9-821D-3BE214B512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10A2FB-9B03-47BF-A4B1-E8E6D0966B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D672AA-5B70-4DE2-8B8D-9E8A6053D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CC1811-5148-47B6-94C0-5B6D7D73C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A0CDE-A4A2-4CEF-929E-857056073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3447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5A6597-4E56-4346-BD88-AFAE54642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DE80AD-E283-4094-806C-F0EF7CB63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6F644-851E-4A9D-B0B1-DF472056D0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pc="-150"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1pPr>
            <a:lvl2pPr>
              <a:defRPr spc="-150"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2pPr>
            <a:lvl3pPr>
              <a:defRPr spc="-150"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3pPr>
            <a:lvl4pPr>
              <a:defRPr spc="-150"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4pPr>
            <a:lvl5pPr>
              <a:defRPr spc="-150">
                <a:solidFill>
                  <a:schemeClr val="tx1"/>
                </a:solidFill>
                <a:latin typeface="Bahnschrift Light SemiCondensed" panose="020B050204020402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8BA9B-B8A5-476B-A782-2512FB871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34150A-1040-4DE9-8814-DCD4034C9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39000" y="6337788"/>
            <a:ext cx="4114800" cy="3651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4033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9AEA8-6CE0-4391-9CF2-67B4C467D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319CF9-BB99-46B7-9011-505C4BD6C0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9ED018-0B44-4AB4-B4B2-DB60DC8B7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4AF66D-3FBF-4352-8E44-964D337B5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FAC33D-DCA7-4E94-B40D-DB3A93F75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9742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12" Type="http://schemas.openxmlformats.org/officeDocument/2006/relationships/image" Target="../media/image5.png"/><Relationship Id="rId1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8.svg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Relationship Id="rId14" Type="http://schemas.openxmlformats.org/officeDocument/2006/relationships/image" Target="../media/image7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B7EBA84-C9EF-477A-8E96-CEBAE8801168}"/>
              </a:ext>
            </a:extLst>
          </p:cNvPr>
          <p:cNvSpPr/>
          <p:nvPr/>
        </p:nvSpPr>
        <p:spPr>
          <a:xfrm>
            <a:off x="-13961" y="6218765"/>
            <a:ext cx="12222248" cy="6750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70D8AE-8E69-416B-9756-3292378C9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3F06C6-815E-48B8-A082-2CE777ED39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4B920A-F0EB-48E9-AFA4-35E781C170D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67969" y="6297286"/>
            <a:ext cx="2480367" cy="5180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961511-9101-4DAB-843A-371F75DCA88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99084" y="6331137"/>
            <a:ext cx="1900916" cy="4503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5BF8C3-B5FA-44FC-A3E4-472438B3C36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471" y="6109933"/>
            <a:ext cx="892730" cy="8927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99C79D4-C936-4FBD-B548-69B2040E7B6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228" y="6399105"/>
            <a:ext cx="1609183" cy="3143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18F6B3-F1A4-4EAD-996F-F4C7A9D7E56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7211" y="6340015"/>
            <a:ext cx="1227519" cy="43256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5EEAFD4C-4CE7-4947-906E-50279AE4DF3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387084" y="6396332"/>
            <a:ext cx="2325932" cy="31993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0D0486B-29AB-4761-A696-48BB9E41CFE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624" y="6323300"/>
            <a:ext cx="1527175" cy="4659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E1AE154-A3A2-48AF-98B4-ECA1FDBADF05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r="51837"/>
          <a:stretch/>
        </p:blipFill>
        <p:spPr>
          <a:xfrm>
            <a:off x="10810332" y="20888"/>
            <a:ext cx="1341275" cy="553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7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EE07F4-400D-49BE-92C0-FBA4E1A9F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D3F91F-D646-4CDC-9E2D-6D2CE9012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C42DBE-035E-4644-BAAC-25005D6DBF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2DB52-267B-456E-8BB4-74F34CCB84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38924-1D22-4A5A-946F-5FA916D4B0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91F31-1526-4083-AEF5-EECD84A470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3082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Bahnschrift SemiBold" panose="020B05020402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6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Bahnschrift SemiBold" panose="020B05020402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www.sommarskog.se/present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04_multicolchunking.sql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04_multicolchunking.sql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05_restart_strategies.sql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06_errhandle-loop.sql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hyperlink" Target="05b_loop_trapping..sql" TargetMode="External"/><Relationship Id="rId4" Type="http://schemas.openxmlformats.org/officeDocument/2006/relationships/hyperlink" Target="07_errhandle-chunk.sql" TargetMode="Externa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mailto:esquel@sommarskog.se" TargetMode="Externa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ommarskog.se/present/BigDB.bak" TargetMode="External"/><Relationship Id="rId4" Type="http://schemas.openxmlformats.org/officeDocument/2006/relationships/hyperlink" Target="http://www.sommarskog.se/present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01_locktest.sql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1A1F4F-CFD8-485D-B2CB-E8CC75A7BE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t">
            <a:normAutofit fontScale="90000"/>
          </a:bodyPr>
          <a:lstStyle/>
          <a:p>
            <a:r>
              <a:rPr lang="en-GB" sz="5000" dirty="0">
                <a:latin typeface="Bahnschrift SemiBold" panose="020B0502040204020203" pitchFamily="34" charset="0"/>
              </a:rPr>
              <a:t>Don’t Bite Off More Than You Can Chew – Take It in Chunks</a:t>
            </a:r>
            <a:endParaRPr lang="en-GB" sz="5000" dirty="0">
              <a:solidFill>
                <a:schemeClr val="bg1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101EB2-46CC-4485-A841-741CFB3EAA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8" y="4761577"/>
            <a:ext cx="9144000" cy="559764"/>
          </a:xfrm>
        </p:spPr>
        <p:txBody>
          <a:bodyPr>
            <a:noAutofit/>
          </a:bodyPr>
          <a:lstStyle/>
          <a:p>
            <a:r>
              <a:rPr lang="en-GB" dirty="0" err="1">
                <a:latin typeface="Bahnschrift SemiBold" panose="020B0502040204020203" pitchFamily="34" charset="0"/>
              </a:rPr>
              <a:t>Erland</a:t>
            </a:r>
            <a:r>
              <a:rPr lang="en-GB" dirty="0">
                <a:latin typeface="Bahnschrift SemiBold" panose="020B0502040204020203" pitchFamily="34" charset="0"/>
              </a:rPr>
              <a:t> </a:t>
            </a:r>
            <a:r>
              <a:rPr lang="en-GB" dirty="0" err="1">
                <a:latin typeface="Bahnschrift SemiBold" panose="020B0502040204020203" pitchFamily="34" charset="0"/>
              </a:rPr>
              <a:t>Sommarskog</a:t>
            </a:r>
            <a:endParaRPr lang="en-GB" dirty="0">
              <a:latin typeface="Bahnschrift SemiBold" panose="020B0502040204020203" pitchFamily="34" charset="0"/>
            </a:endParaRPr>
          </a:p>
          <a:p>
            <a:r>
              <a:rPr lang="en-GB" dirty="0">
                <a:latin typeface="Bahnschrift SemiBold" panose="020B0502040204020203" pitchFamily="34" charset="0"/>
              </a:rPr>
              <a:t>SQL Server MVP</a:t>
            </a:r>
          </a:p>
        </p:txBody>
      </p:sp>
    </p:spTree>
    <p:extLst>
      <p:ext uri="{BB962C8B-B14F-4D97-AF65-F5344CB8AC3E}">
        <p14:creationId xmlns:p14="http://schemas.microsoft.com/office/powerpoint/2010/main" val="14803791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B16C0-CBA3-4C6E-9089-06D0F75A7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Challenges with Chunking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CCCB7-4819-422E-96AC-9682DE4799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You need to write more code.</a:t>
            </a:r>
          </a:p>
          <a:p>
            <a:pPr marL="457200" lvl="1" indent="0">
              <a:buNone/>
            </a:pPr>
            <a:r>
              <a:rPr lang="en-GB" dirty="0"/>
              <a:t>=&gt; More code that can have bugs.</a:t>
            </a:r>
          </a:p>
          <a:p>
            <a:pPr marL="457200" lvl="1" indent="0">
              <a:buNone/>
            </a:pPr>
            <a:r>
              <a:rPr lang="en-GB" dirty="0"/>
              <a:t>=&gt; More code to test.</a:t>
            </a:r>
          </a:p>
          <a:p>
            <a:pPr>
              <a:spcBef>
                <a:spcPts val="2000"/>
              </a:spcBef>
            </a:pPr>
            <a:r>
              <a:rPr lang="en-GB" dirty="0"/>
              <a:t>How is the application affected?</a:t>
            </a:r>
          </a:p>
          <a:p>
            <a:pPr>
              <a:spcBef>
                <a:spcPts val="2000"/>
              </a:spcBef>
            </a:pPr>
            <a:r>
              <a:rPr lang="en-GB" dirty="0"/>
              <a:t>What if the work is interrupted half-way through? How to deal with this? </a:t>
            </a:r>
          </a:p>
          <a:p>
            <a:pPr>
              <a:spcBef>
                <a:spcPts val="2000"/>
              </a:spcBef>
            </a:pPr>
            <a:r>
              <a:rPr lang="en-GB" dirty="0"/>
              <a:t>Performance. Done wrong, chunking can severely impair your performance.</a:t>
            </a:r>
          </a:p>
        </p:txBody>
      </p:sp>
    </p:spTree>
    <p:extLst>
      <p:ext uri="{BB962C8B-B14F-4D97-AF65-F5344CB8AC3E}">
        <p14:creationId xmlns:p14="http://schemas.microsoft.com/office/powerpoint/2010/main" val="408282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D2663-CA18-44CE-BCDA-E6DF24501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 This a Good Chunking Operation?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325146-1D9F-4B57-B310-1A5E2752EBD6}"/>
              </a:ext>
            </a:extLst>
          </p:cNvPr>
          <p:cNvSpPr txBox="1"/>
          <p:nvPr/>
        </p:nvSpPr>
        <p:spPr>
          <a:xfrm>
            <a:off x="838200" y="1690688"/>
            <a:ext cx="10400211" cy="3293209"/>
          </a:xfrm>
          <a:prstGeom prst="rect">
            <a:avLst/>
          </a:prstGeom>
          <a:solidFill>
            <a:srgbClr val="E9F5EB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DECLARE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@chunksize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int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5000000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DECLARE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@rowc     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int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@chunksize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WHILE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@rowc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@chunksize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BEGIN</a:t>
            </a: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UPDATE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TOP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@chunksize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SomeBigTable</a:t>
            </a: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SET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</a:t>
            </a:r>
            <a:r>
              <a:rPr kumimoji="0" lang="en-GB" sz="2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NewColumn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&lt;</a:t>
            </a:r>
            <a:r>
              <a:rPr kumimoji="0" lang="en-GB" sz="2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somevalue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&gt;</a:t>
            </a: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WHERE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</a:t>
            </a:r>
            <a:r>
              <a:rPr kumimoji="0" lang="en-GB" sz="2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NewColumn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IS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NULL</a:t>
            </a: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SET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@rowc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@@rowcount</a:t>
            </a: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END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90122C-B284-41BE-BD52-01E38B016767}"/>
              </a:ext>
            </a:extLst>
          </p:cNvPr>
          <p:cNvSpPr txBox="1"/>
          <p:nvPr/>
        </p:nvSpPr>
        <p:spPr>
          <a:xfrm>
            <a:off x="837000" y="5033153"/>
            <a:ext cx="104002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spc="-150" dirty="0">
                <a:latin typeface="Bahnschrift Light SemiCondensed" panose="020B0502040204020203" pitchFamily="34" charset="0"/>
              </a:rPr>
              <a:t>It is not. Each iteration will have to scan more and more rows to find rows to update.</a:t>
            </a:r>
          </a:p>
        </p:txBody>
      </p:sp>
    </p:spTree>
    <p:extLst>
      <p:ext uri="{BB962C8B-B14F-4D97-AF65-F5344CB8AC3E}">
        <p14:creationId xmlns:p14="http://schemas.microsoft.com/office/powerpoint/2010/main" val="262707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1B597-C89E-461C-880A-8B21D1CCD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Indexing Is Critical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85CC94-056F-41AA-AEC1-99E35E3F5C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You must always define your chunks over an indexed column.</a:t>
            </a:r>
          </a:p>
          <a:p>
            <a:r>
              <a:rPr lang="en-GB" dirty="0"/>
              <a:t>Else you will scan the big table over and over again – guaranteed to be worse than not chunking at all.</a:t>
            </a:r>
          </a:p>
          <a:p>
            <a:r>
              <a:rPr lang="en-GB" dirty="0"/>
              <a:t>The larger the chunk size, the more imperative the clustered index becomes.</a:t>
            </a:r>
          </a:p>
          <a:p>
            <a:pPr lvl="1"/>
            <a:r>
              <a:rPr lang="en-GB" dirty="0"/>
              <a:t>The optimizer may frown at doing five million key lookups.</a:t>
            </a:r>
          </a:p>
          <a:p>
            <a:r>
              <a:rPr lang="en-GB" dirty="0"/>
              <a:t>For smaller chunk sizes a non-clustered index may work.</a:t>
            </a:r>
          </a:p>
          <a:p>
            <a:r>
              <a:rPr lang="en-GB" dirty="0"/>
              <a:t>Business logic or joins to other tables may constrain you.</a:t>
            </a:r>
          </a:p>
        </p:txBody>
      </p:sp>
    </p:spTree>
    <p:extLst>
      <p:ext uri="{BB962C8B-B14F-4D97-AF65-F5344CB8AC3E}">
        <p14:creationId xmlns:p14="http://schemas.microsoft.com/office/powerpoint/2010/main" val="117924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B1CFB-C2A2-4C29-9DD0-F5EDD24D1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Introducing </a:t>
            </a:r>
            <a:r>
              <a:rPr lang="en-GB" dirty="0" err="1"/>
              <a:t>BigTrans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FE3914-F4BC-4B10-9F78-ACE40F4FB7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71200"/>
            <a:ext cx="10744200" cy="997585"/>
          </a:xfrm>
        </p:spPr>
        <p:txBody>
          <a:bodyPr>
            <a:normAutofit/>
          </a:bodyPr>
          <a:lstStyle/>
          <a:p>
            <a:r>
              <a:rPr lang="en-GB" dirty="0"/>
              <a:t>31 million rows, 2.2 GB (courtesy of Adam </a:t>
            </a:r>
            <a:r>
              <a:rPr lang="en-GB" dirty="0" err="1"/>
              <a:t>Machanic</a:t>
            </a:r>
            <a:r>
              <a:rPr lang="en-GB" dirty="0"/>
              <a:t>).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17CEFD4-BC28-458E-8267-4248ADD3B3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911107"/>
              </p:ext>
            </p:extLst>
          </p:nvPr>
        </p:nvGraphicFramePr>
        <p:xfrm>
          <a:off x="1059543" y="2502596"/>
          <a:ext cx="6673983" cy="25908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357272">
                  <a:extLst>
                    <a:ext uri="{9D8B030D-6E8A-4147-A177-3AD203B41FA5}">
                      <a16:colId xmlns:a16="http://schemas.microsoft.com/office/drawing/2014/main" val="641060486"/>
                    </a:ext>
                  </a:extLst>
                </a:gridCol>
                <a:gridCol w="1469718">
                  <a:extLst>
                    <a:ext uri="{9D8B030D-6E8A-4147-A177-3AD203B41FA5}">
                      <a16:colId xmlns:a16="http://schemas.microsoft.com/office/drawing/2014/main" val="3776581381"/>
                    </a:ext>
                  </a:extLst>
                </a:gridCol>
                <a:gridCol w="1667262">
                  <a:extLst>
                    <a:ext uri="{9D8B030D-6E8A-4147-A177-3AD203B41FA5}">
                      <a16:colId xmlns:a16="http://schemas.microsoft.com/office/drawing/2014/main" val="406510092"/>
                    </a:ext>
                  </a:extLst>
                </a:gridCol>
                <a:gridCol w="2179731">
                  <a:extLst>
                    <a:ext uri="{9D8B030D-6E8A-4147-A177-3AD203B41FA5}">
                      <a16:colId xmlns:a16="http://schemas.microsoft.com/office/drawing/2014/main" val="1557145826"/>
                    </a:ext>
                  </a:extLst>
                </a:gridCol>
              </a:tblGrid>
              <a:tr h="361314">
                <a:tc>
                  <a:txBody>
                    <a:bodyPr/>
                    <a:lstStyle/>
                    <a:p>
                      <a:r>
                        <a:rPr lang="en-GB" sz="2800" spc="-150" dirty="0" err="1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TrnId</a:t>
                      </a:r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NOT 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Primary Key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47578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spc="-150" dirty="0" err="1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ProdId</a:t>
                      </a:r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NOT 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Foreign Key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2285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spc="-150" dirty="0" err="1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TrnDate</a:t>
                      </a:r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datetime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1141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Quantity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8136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Amount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money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501079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59F3BDB-B5C4-4214-9B5F-2504C8C6F2A9}"/>
              </a:ext>
            </a:extLst>
          </p:cNvPr>
          <p:cNvSpPr txBox="1"/>
          <p:nvPr/>
        </p:nvSpPr>
        <p:spPr>
          <a:xfrm>
            <a:off x="609600" y="5203568"/>
            <a:ext cx="1074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NC index on (</a:t>
            </a:r>
            <a:r>
              <a:rPr lang="en-GB" sz="3200" spc="-150" dirty="0" err="1">
                <a:latin typeface="Bahnschrift Light SemiCondensed" panose="020B0502040204020203" pitchFamily="34" charset="0"/>
              </a:rPr>
              <a:t>ProdId</a:t>
            </a:r>
            <a:r>
              <a:rPr lang="en-GB" sz="3200" spc="-150" dirty="0">
                <a:latin typeface="Bahnschrift Light SemiCondensed" panose="020B0502040204020203" pitchFamily="34" charset="0"/>
              </a:rPr>
              <a:t>, </a:t>
            </a:r>
            <a:r>
              <a:rPr lang="en-GB" sz="3200" spc="-150" dirty="0" err="1">
                <a:latin typeface="Bahnschrift Light SemiCondensed" panose="020B0502040204020203" pitchFamily="34" charset="0"/>
              </a:rPr>
              <a:t>TrnDate</a:t>
            </a:r>
            <a:r>
              <a:rPr lang="en-GB" sz="3200" spc="-150" dirty="0">
                <a:latin typeface="Bahnschrift Light SemiCondensed" panose="020B0502040204020203" pitchFamily="34" charset="0"/>
              </a:rPr>
              <a:t>) INCLUDE (Amount, Qty).</a:t>
            </a:r>
          </a:p>
        </p:txBody>
      </p:sp>
    </p:spTree>
    <p:extLst>
      <p:ext uri="{BB962C8B-B14F-4D97-AF65-F5344CB8AC3E}">
        <p14:creationId xmlns:p14="http://schemas.microsoft.com/office/powerpoint/2010/main" val="20257298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B1CFB-C2A2-4C29-9DD0-F5EDD24D1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Introducing </a:t>
            </a:r>
            <a:r>
              <a:rPr lang="en-GB" dirty="0" err="1"/>
              <a:t>BigTrans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FE3914-F4BC-4B10-9F78-ACE40F4FB7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71200"/>
            <a:ext cx="10744200" cy="997585"/>
          </a:xfrm>
        </p:spPr>
        <p:txBody>
          <a:bodyPr>
            <a:normAutofit/>
          </a:bodyPr>
          <a:lstStyle/>
          <a:p>
            <a:r>
              <a:rPr lang="en-GB" dirty="0"/>
              <a:t>31 million rows, 2.2 GB (courtesy of Adam </a:t>
            </a:r>
            <a:r>
              <a:rPr lang="en-GB" dirty="0" err="1"/>
              <a:t>Machanic</a:t>
            </a:r>
            <a:r>
              <a:rPr lang="en-GB" dirty="0"/>
              <a:t>).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17CEFD4-BC28-458E-8267-4248ADD3B3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30618"/>
              </p:ext>
            </p:extLst>
          </p:nvPr>
        </p:nvGraphicFramePr>
        <p:xfrm>
          <a:off x="1059543" y="2502596"/>
          <a:ext cx="8853714" cy="25908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357272">
                  <a:extLst>
                    <a:ext uri="{9D8B030D-6E8A-4147-A177-3AD203B41FA5}">
                      <a16:colId xmlns:a16="http://schemas.microsoft.com/office/drawing/2014/main" val="641060486"/>
                    </a:ext>
                  </a:extLst>
                </a:gridCol>
                <a:gridCol w="1469718">
                  <a:extLst>
                    <a:ext uri="{9D8B030D-6E8A-4147-A177-3AD203B41FA5}">
                      <a16:colId xmlns:a16="http://schemas.microsoft.com/office/drawing/2014/main" val="3776581381"/>
                    </a:ext>
                  </a:extLst>
                </a:gridCol>
                <a:gridCol w="1667262">
                  <a:extLst>
                    <a:ext uri="{9D8B030D-6E8A-4147-A177-3AD203B41FA5}">
                      <a16:colId xmlns:a16="http://schemas.microsoft.com/office/drawing/2014/main" val="406510092"/>
                    </a:ext>
                  </a:extLst>
                </a:gridCol>
                <a:gridCol w="2179731">
                  <a:extLst>
                    <a:ext uri="{9D8B030D-6E8A-4147-A177-3AD203B41FA5}">
                      <a16:colId xmlns:a16="http://schemas.microsoft.com/office/drawing/2014/main" val="1557145826"/>
                    </a:ext>
                  </a:extLst>
                </a:gridCol>
                <a:gridCol w="2179731">
                  <a:extLst>
                    <a:ext uri="{9D8B030D-6E8A-4147-A177-3AD203B41FA5}">
                      <a16:colId xmlns:a16="http://schemas.microsoft.com/office/drawing/2014/main" val="2046387486"/>
                    </a:ext>
                  </a:extLst>
                </a:gridCol>
              </a:tblGrid>
              <a:tr h="361314">
                <a:tc>
                  <a:txBody>
                    <a:bodyPr/>
                    <a:lstStyle/>
                    <a:p>
                      <a:r>
                        <a:rPr lang="en-GB" sz="2800" spc="-150" dirty="0" err="1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TrnId</a:t>
                      </a:r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NOT 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Primary Key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 err="1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bigint</a:t>
                      </a:r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47578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spc="-150" dirty="0" err="1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ProdId</a:t>
                      </a:r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NOT 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Foreign Key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2285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spc="-150" dirty="0" err="1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TrnDate</a:t>
                      </a:r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datetime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1141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Quantity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 err="1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smallint</a:t>
                      </a:r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8136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Amount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money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NULL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spc="-150" dirty="0">
                        <a:solidFill>
                          <a:schemeClr val="tx1"/>
                        </a:solidFill>
                        <a:latin typeface="Bahnschrift Light SemiCondensed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pc="-150" dirty="0">
                          <a:solidFill>
                            <a:schemeClr val="tx1"/>
                          </a:solidFill>
                          <a:latin typeface="Bahnschrift Light SemiCondensed" panose="020B0502040204020203" pitchFamily="34" charset="0"/>
                        </a:rPr>
                        <a:t>decimal(20,2)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501079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59F3BDB-B5C4-4214-9B5F-2504C8C6F2A9}"/>
              </a:ext>
            </a:extLst>
          </p:cNvPr>
          <p:cNvSpPr txBox="1"/>
          <p:nvPr/>
        </p:nvSpPr>
        <p:spPr>
          <a:xfrm>
            <a:off x="609600" y="5203568"/>
            <a:ext cx="10744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NC index on (</a:t>
            </a:r>
            <a:r>
              <a:rPr lang="en-GB" sz="3200" spc="-150" dirty="0" err="1">
                <a:latin typeface="Bahnschrift Light SemiCondensed" panose="020B0502040204020203" pitchFamily="34" charset="0"/>
              </a:rPr>
              <a:t>ProdId</a:t>
            </a:r>
            <a:r>
              <a:rPr lang="en-GB" sz="3200" spc="-150" dirty="0">
                <a:latin typeface="Bahnschrift Light SemiCondensed" panose="020B0502040204020203" pitchFamily="34" charset="0"/>
              </a:rPr>
              <a:t>, </a:t>
            </a:r>
            <a:r>
              <a:rPr lang="en-GB" sz="3200" spc="-150" dirty="0" err="1">
                <a:latin typeface="Bahnschrift Light SemiCondensed" panose="020B0502040204020203" pitchFamily="34" charset="0"/>
              </a:rPr>
              <a:t>TrnDate</a:t>
            </a:r>
            <a:r>
              <a:rPr lang="en-GB" sz="3200" spc="-150" dirty="0">
                <a:latin typeface="Bahnschrift Light SemiCondensed" panose="020B0502040204020203" pitchFamily="34" charset="0"/>
              </a:rPr>
              <a:t>) INCLUDE (Amount, Qty).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Want to change data types and make all NOT NULL.</a:t>
            </a:r>
          </a:p>
        </p:txBody>
      </p:sp>
    </p:spTree>
    <p:extLst>
      <p:ext uri="{BB962C8B-B14F-4D97-AF65-F5344CB8AC3E}">
        <p14:creationId xmlns:p14="http://schemas.microsoft.com/office/powerpoint/2010/main" val="1323802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B1CFB-C2A2-4C29-9DD0-F5EDD24D1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to Alter </a:t>
            </a:r>
            <a:r>
              <a:rPr lang="en-GB" dirty="0" err="1"/>
              <a:t>BigTrans</a:t>
            </a:r>
            <a:r>
              <a:rPr lang="en-GB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FE3914-F4BC-4B10-9F78-ACE40F4FB7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With ALTER TABLE? </a:t>
            </a:r>
          </a:p>
          <a:p>
            <a:pPr lvl="1"/>
            <a:r>
              <a:rPr lang="en-GB" dirty="0"/>
              <a:t>PK and NC index must be dropped and recreated at end.</a:t>
            </a:r>
          </a:p>
          <a:p>
            <a:pPr lvl="1"/>
            <a:r>
              <a:rPr lang="en-GB" dirty="0"/>
              <a:t>Four ALTER TABLE ALTER COLUMN statements, all rebuilding the table.</a:t>
            </a:r>
          </a:p>
          <a:p>
            <a:pPr lvl="1"/>
            <a:r>
              <a:rPr lang="en-GB" dirty="0"/>
              <a:t>Total time 984 s and log grew by 20 GB. (Starting on 700 MB.)</a:t>
            </a:r>
          </a:p>
          <a:p>
            <a:r>
              <a:rPr lang="en-GB" dirty="0"/>
              <a:t>Created </a:t>
            </a:r>
            <a:r>
              <a:rPr lang="en-GB" dirty="0" err="1"/>
              <a:t>NewTrans</a:t>
            </a:r>
            <a:r>
              <a:rPr lang="en-GB" dirty="0"/>
              <a:t> with CI, but without FK and NC index.</a:t>
            </a:r>
          </a:p>
          <a:p>
            <a:pPr lvl="1"/>
            <a:r>
              <a:rPr lang="en-GB" dirty="0"/>
              <a:t>Copied all rows in a single INSERT statement.</a:t>
            </a:r>
          </a:p>
          <a:p>
            <a:pPr lvl="1"/>
            <a:r>
              <a:rPr lang="en-GB" dirty="0"/>
              <a:t>Created foreign key and non-clustered index.</a:t>
            </a:r>
          </a:p>
          <a:p>
            <a:pPr lvl="1"/>
            <a:r>
              <a:rPr lang="en-GB" dirty="0"/>
              <a:t>This took 68 sec, 7 GB in T-log growth.</a:t>
            </a:r>
          </a:p>
          <a:p>
            <a:r>
              <a:rPr lang="en-GB" dirty="0"/>
              <a:t>Can we improve this further with chunking?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4306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6439E-23FF-4952-BDB4-C0F9B78FB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Generic Way to Drive Chunks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4A4616-F855-4BE7-8750-D5C0BB523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  <a:solidFill>
            <a:srgbClr val="E9F5EB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OR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ALTER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PROCEDURE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insert_top_plain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19499420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8370B33-BF61-4DC1-92F1-79C3BC3D4979}"/>
              </a:ext>
            </a:extLst>
          </p:cNvPr>
          <p:cNvSpPr txBox="1"/>
          <p:nvPr/>
        </p:nvSpPr>
        <p:spPr>
          <a:xfrm>
            <a:off x="508000" y="251460"/>
            <a:ext cx="11161486" cy="6494085"/>
          </a:xfrm>
          <a:prstGeom prst="rect">
            <a:avLst/>
          </a:prstGeom>
          <a:solidFill>
            <a:srgbClr val="E9F5EB"/>
          </a:solidFill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OR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ALTER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PROCEDURE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insert_top_plain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IS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NULL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FF00FF"/>
                </a:solidFill>
                <a:latin typeface="Consolas" panose="020B0609020204030204" pitchFamily="49" charset="0"/>
              </a:rPr>
              <a:t>MAX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      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TOP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&gt;=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ASC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B</a:t>
            </a: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NewTrans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Amount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Amount</a:t>
            </a: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BETWEEN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600" dirty="0">
                <a:solidFill>
                  <a:srgbClr val="008000"/>
                </a:solidFill>
                <a:latin typeface="Consolas" panose="020B0609020204030204" pitchFamily="49" charset="0"/>
              </a:rPr>
              <a:t>--  Recreate NC index and FK.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78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6439E-23FF-4952-BDB4-C0F9B78FB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Generic Way to Drive Chunks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4A4616-F855-4BE7-8750-D5C0BB523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  <a:solidFill>
            <a:srgbClr val="E9F5EB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OR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ALTER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PROCEDURE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insert_top_plain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IS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NULL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FF00FF"/>
                </a:solidFill>
                <a:latin typeface="Consolas" panose="020B0609020204030204" pitchFamily="49" charset="0"/>
              </a:rPr>
              <a:t>MAX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FROM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TOP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chunksize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&gt;=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ASC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B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NewTrans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Amount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Amount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BETWEEN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END; </a:t>
            </a:r>
            <a:r>
              <a:rPr lang="en-GB" sz="2200" spc="0" dirty="0">
                <a:solidFill>
                  <a:srgbClr val="008000"/>
                </a:solidFill>
                <a:latin typeface="Consolas" panose="020B0609020204030204" pitchFamily="49" charset="0"/>
              </a:rPr>
              <a:t>-- Create NC index and foreign key.</a:t>
            </a:r>
            <a:endParaRPr lang="en-GB" sz="2200" spc="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74A261-B6FB-4914-BA86-9755878022EB}"/>
              </a:ext>
            </a:extLst>
          </p:cNvPr>
          <p:cNvSpPr/>
          <p:nvPr/>
        </p:nvSpPr>
        <p:spPr>
          <a:xfrm>
            <a:off x="1737360" y="3074670"/>
            <a:ext cx="8172450" cy="1325563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8116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607759-15BD-4F5E-96E9-116E79E39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Some Performance Data 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1196D1C1-3A56-454A-9514-6AFB9C1B8E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4949755"/>
              </p:ext>
            </p:extLst>
          </p:nvPr>
        </p:nvGraphicFramePr>
        <p:xfrm>
          <a:off x="7006590" y="1781759"/>
          <a:ext cx="4347208" cy="36423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780524">
                  <a:extLst>
                    <a:ext uri="{9D8B030D-6E8A-4147-A177-3AD203B41FA5}">
                      <a16:colId xmlns:a16="http://schemas.microsoft.com/office/drawing/2014/main" val="193274004"/>
                    </a:ext>
                  </a:extLst>
                </a:gridCol>
                <a:gridCol w="1080783">
                  <a:extLst>
                    <a:ext uri="{9D8B030D-6E8A-4147-A177-3AD203B41FA5}">
                      <a16:colId xmlns:a16="http://schemas.microsoft.com/office/drawing/2014/main" val="2148908106"/>
                    </a:ext>
                  </a:extLst>
                </a:gridCol>
                <a:gridCol w="1485901">
                  <a:extLst>
                    <a:ext uri="{9D8B030D-6E8A-4147-A177-3AD203B41FA5}">
                      <a16:colId xmlns:a16="http://schemas.microsoft.com/office/drawing/2014/main" val="861916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i="0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Chunk size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i="0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Exec time (s)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i="0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Log </a:t>
                      </a:r>
                      <a:r>
                        <a:rPr lang="en-GB" sz="2600" b="1" i="0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Grwth</a:t>
                      </a:r>
                      <a:r>
                        <a:rPr lang="en-GB" sz="2600" b="1" i="0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 (MB)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840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299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67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0644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119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897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34365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8378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1 000 000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4428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6 000 000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939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1114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68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7046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58928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5573114-4257-40B8-96FF-5F325619B643}"/>
              </a:ext>
            </a:extLst>
          </p:cNvPr>
          <p:cNvSpPr txBox="1"/>
          <p:nvPr/>
        </p:nvSpPr>
        <p:spPr>
          <a:xfrm>
            <a:off x="838198" y="1699042"/>
            <a:ext cx="595122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All times include FK and NC index.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Smaller chunk sizes yield longer execution time.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Chunk size &lt;= 1 million, no log growth.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Best chunk size slightly faster than all-at-once.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Keep in mind – table is only 2 GB!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Data is from my laptop. Your testing may yield different results.</a:t>
            </a:r>
          </a:p>
          <a:p>
            <a:pPr marL="285750" indent="-28575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GB" sz="3000" spc="-150" dirty="0">
              <a:latin typeface="Bahnschrift Light SemiCondensed" panose="020B05020402040202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BDFC5F9-D23C-465E-93B4-D2B5FFC85977}"/>
              </a:ext>
            </a:extLst>
          </p:cNvPr>
          <p:cNvSpPr/>
          <p:nvPr/>
        </p:nvSpPr>
        <p:spPr>
          <a:xfrm>
            <a:off x="8766810" y="2567915"/>
            <a:ext cx="1108710" cy="853200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5DC7A32-E42A-479A-A04B-E2A06070227E}"/>
              </a:ext>
            </a:extLst>
          </p:cNvPr>
          <p:cNvSpPr/>
          <p:nvPr/>
        </p:nvSpPr>
        <p:spPr>
          <a:xfrm>
            <a:off x="9875520" y="2948874"/>
            <a:ext cx="1478278" cy="1682460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C49C873-0978-4D0E-A61B-29A1CD207344}"/>
              </a:ext>
            </a:extLst>
          </p:cNvPr>
          <p:cNvSpPr/>
          <p:nvPr/>
        </p:nvSpPr>
        <p:spPr>
          <a:xfrm>
            <a:off x="8766810" y="3832904"/>
            <a:ext cx="1108710" cy="1596859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523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855BE5-D11E-49E6-A3B0-76902A16667F}"/>
              </a:ext>
            </a:extLst>
          </p:cNvPr>
          <p:cNvSpPr txBox="1"/>
          <p:nvPr/>
        </p:nvSpPr>
        <p:spPr>
          <a:xfrm>
            <a:off x="1969477" y="666206"/>
            <a:ext cx="856370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" panose="020B0502040204020203" pitchFamily="34" charset="0"/>
                <a:ea typeface="+mn-ea"/>
                <a:cs typeface="+mn-cs"/>
              </a:rPr>
              <a:t>Erland</a:t>
            </a: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" panose="020B0502040204020203" pitchFamily="34" charset="0"/>
                <a:ea typeface="+mn-ea"/>
                <a:cs typeface="+mn-cs"/>
              </a:rPr>
              <a:t> </a:t>
            </a:r>
            <a:r>
              <a:rPr kumimoji="0" lang="en-GB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" panose="020B0502040204020203" pitchFamily="34" charset="0"/>
                <a:ea typeface="+mn-ea"/>
                <a:cs typeface="+mn-cs"/>
              </a:rPr>
              <a:t>Sommarskog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Bold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 panose="020B0502040204020203" pitchFamily="34" charset="0"/>
                <a:ea typeface="+mn-ea"/>
                <a:cs typeface="+mn-cs"/>
              </a:rPr>
              <a:t>Independent consultant based in Stockholm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 panose="020B0502040204020203" pitchFamily="34" charset="0"/>
                <a:ea typeface="+mn-ea"/>
                <a:cs typeface="+mn-cs"/>
              </a:rPr>
              <a:t>SQL Server MVP since 2001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 panose="020B0502040204020203" pitchFamily="34" charset="0"/>
                <a:ea typeface="+mn-ea"/>
                <a:cs typeface="+mn-cs"/>
              </a:rPr>
              <a:t>http://www.sommarskog.se</a:t>
            </a:r>
            <a:b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 panose="020B0502040204020203" pitchFamily="34" charset="0"/>
                <a:ea typeface="+mn-ea"/>
                <a:cs typeface="+mn-cs"/>
              </a:rPr>
            </a:b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 panose="020B0502040204020203" pitchFamily="34" charset="0"/>
                <a:ea typeface="+mn-ea"/>
                <a:cs typeface="+mn-cs"/>
              </a:rPr>
              <a:t>esquel@sommarskog.se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E3A905-E82F-467E-BEF4-AAAA801455E2}"/>
              </a:ext>
            </a:extLst>
          </p:cNvPr>
          <p:cNvSpPr txBox="1"/>
          <p:nvPr/>
        </p:nvSpPr>
        <p:spPr>
          <a:xfrm>
            <a:off x="1969477" y="4624755"/>
            <a:ext cx="85637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 panose="020B0502040204020203" pitchFamily="34" charset="0"/>
                <a:ea typeface="+mn-ea"/>
                <a:cs typeface="+mn-cs"/>
              </a:rPr>
              <a:t>Slides and scripts are available on 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 SemiConden" panose="020B0502040204020203" pitchFamily="34" charset="0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http://www.sommarskog.se/present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Bold SemiConden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505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2ED65-7014-4B5E-BC49-A65A0C2D1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Chunking By Incrementing </a:t>
            </a:r>
            <a:r>
              <a:rPr lang="en-GB" dirty="0" err="1"/>
              <a:t>TrnId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1780EC-B9BE-45BA-98EB-C39570C380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35358"/>
            <a:ext cx="10515600" cy="2568087"/>
          </a:xfrm>
          <a:solidFill>
            <a:srgbClr val="E9F5EB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3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@minID 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spc="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3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),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@stopID 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spc="0" dirty="0">
                <a:solidFill>
                  <a:srgbClr val="FF00FF"/>
                </a:solidFill>
                <a:latin typeface="Consolas" panose="020B0609020204030204" pitchFamily="49" charset="0"/>
              </a:rPr>
              <a:t>MAX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3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spc="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BigTrans</a:t>
            </a:r>
            <a:endParaRPr lang="en-GB" sz="23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300" spc="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@minID 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&lt;=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@stopID </a:t>
            </a:r>
            <a:r>
              <a:rPr lang="en-GB" sz="2300" spc="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3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3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@maxID 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@minID 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+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@chunksize 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-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300" spc="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NewTrans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3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ProdID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TrnDate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Qty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Amount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3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GB" sz="2300" spc="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... </a:t>
            </a:r>
            <a:r>
              <a:rPr lang="en-GB" sz="2300" spc="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TrnID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BETWEEN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@minID 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@maxID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300" spc="0" dirty="0">
                <a:solidFill>
                  <a:srgbClr val="0000FF"/>
                </a:solidFill>
                <a:latin typeface="Consolas" panose="020B0609020204030204" pitchFamily="49" charset="0"/>
              </a:rPr>
              <a:t>   SELECT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@minID 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@maxID </a:t>
            </a:r>
            <a:r>
              <a:rPr lang="en-GB" sz="2300" spc="0" dirty="0">
                <a:solidFill>
                  <a:srgbClr val="808080"/>
                </a:solidFill>
                <a:latin typeface="Consolas" panose="020B0609020204030204" pitchFamily="49" charset="0"/>
              </a:rPr>
              <a:t>+</a:t>
            </a:r>
            <a:r>
              <a:rPr lang="en-GB" sz="2300" spc="0" dirty="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300" spc="0" dirty="0">
                <a:solidFill>
                  <a:srgbClr val="0000FF"/>
                </a:solidFill>
                <a:latin typeface="Consolas" panose="020B0609020204030204" pitchFamily="49" charset="0"/>
              </a:rPr>
              <a:t>END; </a:t>
            </a:r>
            <a:r>
              <a:rPr lang="en-GB" sz="2300" spc="0" dirty="0">
                <a:solidFill>
                  <a:srgbClr val="008000"/>
                </a:solidFill>
                <a:latin typeface="Consolas" panose="020B0609020204030204" pitchFamily="49" charset="0"/>
              </a:rPr>
              <a:t>-- Create NC index and foreign key.</a:t>
            </a:r>
            <a:endParaRPr lang="en-GB" sz="2300" spc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135044-0A3C-4B53-8748-B5B412B48EB7}"/>
              </a:ext>
            </a:extLst>
          </p:cNvPr>
          <p:cNvSpPr txBox="1"/>
          <p:nvPr/>
        </p:nvSpPr>
        <p:spPr>
          <a:xfrm>
            <a:off x="838200" y="1485900"/>
            <a:ext cx="1051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spc="-150" dirty="0">
                <a:latin typeface="Bahnschrift Light SemiCondensed" panose="020B0502040204020203" pitchFamily="34" charset="0"/>
              </a:rPr>
              <a:t>For a largely contiguous ID column, you can loop over the IDs</a:t>
            </a:r>
            <a:r>
              <a:rPr lang="en-GB" sz="3200" dirty="0">
                <a:latin typeface="Bahnschrift Light SemiCondensed" panose="020B0502040204020203" pitchFamily="34" charset="0"/>
              </a:rPr>
              <a:t>.</a:t>
            </a:r>
            <a:endParaRPr lang="en-GB" sz="3200" dirty="0">
              <a:latin typeface="Bahnschrift Light Condensed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7CECAE-FFCB-46F6-9550-90E8BD3F4742}"/>
              </a:ext>
            </a:extLst>
          </p:cNvPr>
          <p:cNvSpPr txBox="1"/>
          <p:nvPr/>
        </p:nvSpPr>
        <p:spPr>
          <a:xfrm>
            <a:off x="712470" y="4703445"/>
            <a:ext cx="10515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5-10 % faster at chunk size &gt;= 30 000 in my tests.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5 % slower at chunk size = 1 000!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Will not work well if there are large gaps.</a:t>
            </a:r>
            <a:endParaRPr lang="en-GB" spc="-150" dirty="0">
              <a:latin typeface="Bahnschrift Ligh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583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524F0-87F4-4D9D-9B92-E106F85A7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Optimization Considerations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7671BB-7BFF-41A9-BB7D-1EEB525DB9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optimizer does not know the values of @minID and @maxID and will therefore make a blind assumption about hit rate.</a:t>
            </a:r>
          </a:p>
          <a:p>
            <a:r>
              <a:rPr lang="en-US" dirty="0"/>
              <a:t>This can adversely affect performance, particularly if you are joining to other tables of any size.</a:t>
            </a:r>
          </a:p>
          <a:p>
            <a:r>
              <a:rPr lang="en-US" dirty="0"/>
              <a:t>Simple way out: OPTION(RECOMPILE).</a:t>
            </a:r>
          </a:p>
          <a:p>
            <a:pPr lvl="1"/>
            <a:r>
              <a:rPr lang="en-US" dirty="0"/>
              <a:t>Considerable overhead for small chunk sizes.</a:t>
            </a:r>
          </a:p>
          <a:p>
            <a:r>
              <a:rPr lang="en-US" dirty="0"/>
              <a:t>Alternative: make the chunk boundaries into parameters by pushing the operation to an inner scope.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542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CF9CE1-8B5C-45DD-AFA0-1997D34E8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Wrap the Operation in Dynamic SQL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8B1FA7-6A3C-4343-95B9-DE0E57B16C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978400"/>
            <a:ext cx="10515600" cy="1198562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@</a:t>
            </a:r>
            <a:r>
              <a:rPr lang="en-GB" dirty="0" err="1"/>
              <a:t>minID</a:t>
            </a:r>
            <a:r>
              <a:rPr lang="en-GB" dirty="0"/>
              <a:t> and @</a:t>
            </a:r>
            <a:r>
              <a:rPr lang="en-GB" dirty="0" err="1"/>
              <a:t>maxID</a:t>
            </a:r>
            <a:r>
              <a:rPr lang="en-GB" dirty="0"/>
              <a:t> are now parameters and the optimizer can sniff their values for a better cached plan.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29E8A7-5174-496D-8215-0DAB52C74432}"/>
              </a:ext>
            </a:extLst>
          </p:cNvPr>
          <p:cNvSpPr txBox="1"/>
          <p:nvPr/>
        </p:nvSpPr>
        <p:spPr>
          <a:xfrm>
            <a:off x="838200" y="2103120"/>
            <a:ext cx="10515600" cy="2492990"/>
          </a:xfrm>
          <a:prstGeom prst="rect">
            <a:avLst/>
          </a:prstGeom>
          <a:solidFill>
            <a:srgbClr val="E9F5EB"/>
          </a:solidFill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EXEC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800000"/>
                </a:solidFill>
                <a:latin typeface="Consolas" panose="020B0609020204030204" pitchFamily="49" charset="0"/>
              </a:rPr>
              <a:t>sp_executesql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N'INSERT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NewTrans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(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ProdID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TrnDate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Qty, Amount)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       SELECT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ProdID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TrnDate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, Qty, Amount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       FROM  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dbo.BigTrans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       WHERE  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TrnID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BETWEEN @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minID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 AND @</a:t>
            </a:r>
            <a:r>
              <a:rPr lang="en-GB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maxID</a:t>
            </a:r>
            <a:r>
              <a:rPr lang="en-GB" sz="2600" dirty="0">
                <a:solidFill>
                  <a:srgbClr val="FF0000"/>
                </a:solidFill>
                <a:latin typeface="Consolas" panose="020B0609020204030204" pitchFamily="49" charset="0"/>
              </a:rPr>
              <a:t>'</a:t>
            </a:r>
            <a:r>
              <a:rPr lang="en-GB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endParaRPr lang="en-GB" sz="2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sv-SE" sz="2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N'@</a:t>
            </a:r>
            <a:r>
              <a:rPr lang="sv-SE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minID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sv-SE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int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, @</a:t>
            </a:r>
            <a:r>
              <a:rPr lang="sv-SE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maxID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sv-SE" sz="2600" dirty="0" err="1">
                <a:solidFill>
                  <a:srgbClr val="FF0000"/>
                </a:solidFill>
                <a:latin typeface="Consolas" panose="020B0609020204030204" pitchFamily="49" charset="0"/>
              </a:rPr>
              <a:t>int</a:t>
            </a:r>
            <a:r>
              <a:rPr lang="sv-SE" sz="2600" dirty="0">
                <a:solidFill>
                  <a:srgbClr val="FF0000"/>
                </a:solidFill>
                <a:latin typeface="Consolas" panose="020B0609020204030204" pitchFamily="49" charset="0"/>
              </a:rPr>
              <a:t>'</a:t>
            </a:r>
            <a:r>
              <a:rPr lang="sv-SE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sv-SE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sv-SE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minID</a:t>
            </a:r>
            <a:r>
              <a:rPr lang="sv-SE" sz="26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sv-SE" sz="2600" dirty="0">
                <a:solidFill>
                  <a:srgbClr val="000000"/>
                </a:solidFill>
                <a:latin typeface="Consolas" panose="020B0609020204030204" pitchFamily="49" charset="0"/>
              </a:rPr>
              <a:t> @</a:t>
            </a:r>
            <a:r>
              <a:rPr lang="sv-SE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maxID</a:t>
            </a:r>
            <a:endParaRPr lang="sv-SE" sz="2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171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7B664-B904-4C22-BE8B-41740C7D7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Effects of Recompile and Dynamic SQL</a:t>
            </a:r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3451555-58EE-4B1C-B468-70D2D3278F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1305815"/>
              </p:ext>
            </p:extLst>
          </p:nvPr>
        </p:nvGraphicFramePr>
        <p:xfrm>
          <a:off x="6424246" y="1690688"/>
          <a:ext cx="4924126" cy="28403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7446">
                  <a:extLst>
                    <a:ext uri="{9D8B030D-6E8A-4147-A177-3AD203B41FA5}">
                      <a16:colId xmlns:a16="http://schemas.microsoft.com/office/drawing/2014/main" val="4294314618"/>
                    </a:ext>
                  </a:extLst>
                </a:gridCol>
                <a:gridCol w="744010">
                  <a:extLst>
                    <a:ext uri="{9D8B030D-6E8A-4147-A177-3AD203B41FA5}">
                      <a16:colId xmlns:a16="http://schemas.microsoft.com/office/drawing/2014/main" val="371597098"/>
                    </a:ext>
                  </a:extLst>
                </a:gridCol>
                <a:gridCol w="1471043">
                  <a:extLst>
                    <a:ext uri="{9D8B030D-6E8A-4147-A177-3AD203B41FA5}">
                      <a16:colId xmlns:a16="http://schemas.microsoft.com/office/drawing/2014/main" val="2792922452"/>
                    </a:ext>
                  </a:extLst>
                </a:gridCol>
                <a:gridCol w="1161627">
                  <a:extLst>
                    <a:ext uri="{9D8B030D-6E8A-4147-A177-3AD203B41FA5}">
                      <a16:colId xmlns:a16="http://schemas.microsoft.com/office/drawing/2014/main" val="3861505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i="0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Chunk size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i="0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Plain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i="0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Recompile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1" i="0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Dyn</a:t>
                      </a:r>
                      <a:r>
                        <a:rPr lang="en-GB" sz="2600" b="1" i="0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. SQL</a:t>
                      </a: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2260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299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179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927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119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136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77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0673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81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422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78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63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768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1 000 000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76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9525" marR="9525" marT="9525" marB="0" anchor="b">
                    <a:solidFill>
                      <a:srgbClr val="CFEA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390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6 000 000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76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63</a:t>
                      </a:r>
                    </a:p>
                  </a:txBody>
                  <a:tcPr marL="9525" marR="9525" marT="9525" marB="0" anchor="b">
                    <a:solidFill>
                      <a:srgbClr val="E9F5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1399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3D196BF-112E-4D87-BE36-9D4AFBA56B68}"/>
              </a:ext>
            </a:extLst>
          </p:cNvPr>
          <p:cNvSpPr txBox="1"/>
          <p:nvPr/>
        </p:nvSpPr>
        <p:spPr>
          <a:xfrm>
            <a:off x="848756" y="1703399"/>
            <a:ext cx="5776356" cy="3451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4400" indent="-2844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3200" spc="-150" dirty="0">
                <a:latin typeface="Bahnschrift Light SemiCondensed" panose="020B0502040204020203" pitchFamily="34" charset="0"/>
              </a:rPr>
              <a:t>Drastic improvement with dynamic SQL!</a:t>
            </a:r>
          </a:p>
          <a:p>
            <a:pPr marL="284400" indent="-28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>
                <a:latin typeface="Bahnschrift Light SemiCondensed" panose="020B0502040204020203" pitchFamily="34" charset="0"/>
              </a:rPr>
              <a:t>RECOMPILE also gives some improvement, but compilation overhead costly.</a:t>
            </a:r>
          </a:p>
          <a:p>
            <a:pPr marL="284400" indent="-28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>
                <a:latin typeface="Bahnschrift Light SemiCondensed" panose="020B0502040204020203" pitchFamily="34" charset="0"/>
              </a:rPr>
              <a:t>This is not overhead, but an optimization that backfires.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DAB606-2211-450E-9BAF-0BA241F8EA28}"/>
              </a:ext>
            </a:extLst>
          </p:cNvPr>
          <p:cNvSpPr/>
          <p:nvPr/>
        </p:nvSpPr>
        <p:spPr>
          <a:xfrm>
            <a:off x="10175631" y="2093248"/>
            <a:ext cx="1178169" cy="828000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3D59573-8F1B-4E82-AC35-39064F383C55}"/>
              </a:ext>
            </a:extLst>
          </p:cNvPr>
          <p:cNvSpPr/>
          <p:nvPr/>
        </p:nvSpPr>
        <p:spPr>
          <a:xfrm>
            <a:off x="8739266" y="2093248"/>
            <a:ext cx="1436365" cy="437999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2AB90C5-67BC-4114-B8CF-39BC0D955B51}"/>
              </a:ext>
            </a:extLst>
          </p:cNvPr>
          <p:cNvSpPr/>
          <p:nvPr/>
        </p:nvSpPr>
        <p:spPr>
          <a:xfrm>
            <a:off x="8739266" y="3256451"/>
            <a:ext cx="1436365" cy="1274592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DF7283-1729-4A1E-90D2-66AD8FB8BF41}"/>
              </a:ext>
            </a:extLst>
          </p:cNvPr>
          <p:cNvSpPr txBox="1"/>
          <p:nvPr/>
        </p:nvSpPr>
        <p:spPr>
          <a:xfrm>
            <a:off x="848756" y="5212293"/>
            <a:ext cx="1034175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indent="-3420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Data is from tests in early 2019 on SQL 2016. New tests on SQL 2019 are not equally startling, but pattern is the same.</a:t>
            </a:r>
          </a:p>
        </p:txBody>
      </p:sp>
    </p:spTree>
    <p:extLst>
      <p:ext uri="{BB962C8B-B14F-4D97-AF65-F5344CB8AC3E}">
        <p14:creationId xmlns:p14="http://schemas.microsoft.com/office/powerpoint/2010/main" val="1065273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8" grpId="0" animBg="1"/>
      <p:bldP spid="8" grpId="1" animBg="1"/>
      <p:bldP spid="10" grpId="0" animBg="1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00BB0-D1D9-4B4C-9EA7-A3DDCF10B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Looking at a Different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CF2879-C2F5-4B94-A58C-DBD331DE77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71200"/>
            <a:ext cx="10744200" cy="6432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Initialise a new column </a:t>
            </a:r>
            <a:r>
              <a:rPr lang="en-GB" dirty="0" err="1"/>
              <a:t>TotalAmount</a:t>
            </a:r>
            <a:r>
              <a:rPr lang="en-GB" dirty="0"/>
              <a:t> added to </a:t>
            </a:r>
            <a:r>
              <a:rPr lang="en-GB" dirty="0" err="1"/>
              <a:t>BigOrders</a:t>
            </a:r>
            <a:r>
              <a:rPr lang="en-GB" dirty="0"/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DE21AA-A199-47FD-836A-391AD9C36B0C}"/>
              </a:ext>
            </a:extLst>
          </p:cNvPr>
          <p:cNvSpPr txBox="1"/>
          <p:nvPr/>
        </p:nvSpPr>
        <p:spPr>
          <a:xfrm>
            <a:off x="609600" y="2386068"/>
            <a:ext cx="10551886" cy="2308324"/>
          </a:xfrm>
          <a:prstGeom prst="rect">
            <a:avLst/>
          </a:prstGeom>
          <a:solidFill>
            <a:srgbClr val="E9F5EB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UPDATE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BigOrders</a:t>
            </a:r>
            <a:endParaRPr kumimoji="0" lang="en-GB" sz="24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SET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TotalAmount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OD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Amount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*(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1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-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Discount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100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+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Freight</a:t>
            </a:r>
            <a:endParaRPr kumimoji="0" lang="en-GB" sz="24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FROM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BigOrders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JOIN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SELECT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OrderID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,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SUM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Quantity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*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UnitPrice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AS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Amount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FROM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BigDetails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GROUP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BY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OrderID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AS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OD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ON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OrderID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=</a:t>
            </a:r>
            <a:r>
              <a:rPr kumimoji="0" lang="en-GB" sz="24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OD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</a:t>
            </a:r>
            <a:r>
              <a:rPr kumimoji="0" lang="en-GB" sz="2400" b="0" i="0" u="none" strike="noStrike" kern="120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OrderID</a:t>
            </a:r>
            <a:endParaRPr kumimoji="0" lang="en-GB" sz="2400" b="0" i="0" u="none" strike="noStrike" kern="1200" cap="none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902E4C-710E-43C0-BD76-706AE137C22A}"/>
              </a:ext>
            </a:extLst>
          </p:cNvPr>
          <p:cNvSpPr txBox="1"/>
          <p:nvPr/>
        </p:nvSpPr>
        <p:spPr>
          <a:xfrm>
            <a:off x="609600" y="4777781"/>
            <a:ext cx="10744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spc="-150" dirty="0" err="1">
                <a:latin typeface="Bahnschrift Light SemiCondensed" panose="020B0502040204020203" pitchFamily="34" charset="0"/>
              </a:rPr>
              <a:t>BigOrders</a:t>
            </a:r>
            <a:r>
              <a:rPr lang="en-GB" sz="2800" spc="-150" dirty="0">
                <a:latin typeface="Bahnschrift Light SemiCondensed" panose="020B0502040204020203" pitchFamily="34" charset="0"/>
              </a:rPr>
              <a:t>: 5.1 </a:t>
            </a:r>
            <a:r>
              <a:rPr lang="en-GB" sz="2800" spc="-150" dirty="0" err="1">
                <a:latin typeface="Bahnschrift Light SemiCondensed" panose="020B0502040204020203" pitchFamily="34" charset="0"/>
              </a:rPr>
              <a:t>mln</a:t>
            </a:r>
            <a:r>
              <a:rPr lang="en-GB" sz="2800" spc="-150" dirty="0">
                <a:latin typeface="Bahnschrift Light SemiCondensed" panose="020B0502040204020203" pitchFamily="34" charset="0"/>
              </a:rPr>
              <a:t> rows, 1 GB.   </a:t>
            </a:r>
          </a:p>
          <a:p>
            <a:r>
              <a:rPr lang="en-GB" sz="2800" spc="-150" dirty="0" err="1">
                <a:latin typeface="Bahnschrift Light SemiCondensed" panose="020B0502040204020203" pitchFamily="34" charset="0"/>
              </a:rPr>
              <a:t>BigDetails</a:t>
            </a:r>
            <a:r>
              <a:rPr lang="en-GB" sz="2800" spc="-150" dirty="0">
                <a:latin typeface="Bahnschrift Light SemiCondensed" panose="020B0502040204020203" pitchFamily="34" charset="0"/>
              </a:rPr>
              <a:t>: 15 </a:t>
            </a:r>
            <a:r>
              <a:rPr lang="en-GB" sz="2800" spc="-150" dirty="0" err="1">
                <a:latin typeface="Bahnschrift Light SemiCondensed" panose="020B0502040204020203" pitchFamily="34" charset="0"/>
              </a:rPr>
              <a:t>mln</a:t>
            </a:r>
            <a:r>
              <a:rPr lang="en-GB" sz="2800" spc="-150" dirty="0">
                <a:latin typeface="Bahnschrift Light SemiCondensed" panose="020B0502040204020203" pitchFamily="34" charset="0"/>
              </a:rPr>
              <a:t> rows, 3.8 GB. </a:t>
            </a:r>
          </a:p>
        </p:txBody>
      </p:sp>
    </p:spTree>
    <p:extLst>
      <p:ext uri="{BB962C8B-B14F-4D97-AF65-F5344CB8AC3E}">
        <p14:creationId xmlns:p14="http://schemas.microsoft.com/office/powerpoint/2010/main" val="32967774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7B664-B904-4C22-BE8B-41740C7D7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SQL and Statistics</a:t>
            </a:r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3451555-58EE-4B1C-B468-70D2D3278F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6305121"/>
              </p:ext>
            </p:extLst>
          </p:nvPr>
        </p:nvGraphicFramePr>
        <p:xfrm>
          <a:off x="7217888" y="1889228"/>
          <a:ext cx="4114800" cy="275158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70660">
                  <a:extLst>
                    <a:ext uri="{9D8B030D-6E8A-4147-A177-3AD203B41FA5}">
                      <a16:colId xmlns:a16="http://schemas.microsoft.com/office/drawing/2014/main" val="4294314618"/>
                    </a:ext>
                  </a:extLst>
                </a:gridCol>
                <a:gridCol w="708660">
                  <a:extLst>
                    <a:ext uri="{9D8B030D-6E8A-4147-A177-3AD203B41FA5}">
                      <a16:colId xmlns:a16="http://schemas.microsoft.com/office/drawing/2014/main" val="371597098"/>
                    </a:ext>
                  </a:extLst>
                </a:gridCol>
                <a:gridCol w="1097315">
                  <a:extLst>
                    <a:ext uri="{9D8B030D-6E8A-4147-A177-3AD203B41FA5}">
                      <a16:colId xmlns:a16="http://schemas.microsoft.com/office/drawing/2014/main" val="584833739"/>
                    </a:ext>
                  </a:extLst>
                </a:gridCol>
                <a:gridCol w="838165">
                  <a:extLst>
                    <a:ext uri="{9D8B030D-6E8A-4147-A177-3AD203B41FA5}">
                      <a16:colId xmlns:a16="http://schemas.microsoft.com/office/drawing/2014/main" val="3861505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Chunk size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Plain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Recomp</a:t>
                      </a: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.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Dyn</a:t>
                      </a: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. SQL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2260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52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68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131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58927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46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42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125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40673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25 000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38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34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31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54422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125 000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38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37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38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9768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1 000 000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36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37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37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839050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3D196BF-112E-4D87-BE36-9D4AFBA56B68}"/>
              </a:ext>
            </a:extLst>
          </p:cNvPr>
          <p:cNvSpPr txBox="1"/>
          <p:nvPr/>
        </p:nvSpPr>
        <p:spPr>
          <a:xfrm>
            <a:off x="609600" y="1771200"/>
            <a:ext cx="6608288" cy="3008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indent="-342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>
                <a:latin typeface="Bahnschrift Light SemiCondensed" panose="020B0502040204020203" pitchFamily="34" charset="0"/>
              </a:rPr>
              <a:t>Dynamic SQL is slower for small chunk sizes. Why?</a:t>
            </a:r>
          </a:p>
          <a:p>
            <a:pPr marL="342000" indent="-342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 err="1">
                <a:latin typeface="Bahnschrift Light SemiCondensed" panose="020B0502040204020203" pitchFamily="34" charset="0"/>
              </a:rPr>
              <a:t>BigOrders</a:t>
            </a:r>
            <a:r>
              <a:rPr lang="en-US" sz="3200" spc="-150" dirty="0">
                <a:latin typeface="Bahnschrift Light SemiCondensed" panose="020B0502040204020203" pitchFamily="34" charset="0"/>
              </a:rPr>
              <a:t> has sampled stats, and lowest ID in histogram is 13 063.</a:t>
            </a:r>
          </a:p>
          <a:p>
            <a:pPr marL="342000" indent="-342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>
                <a:latin typeface="Bahnschrift Light SemiCondensed" panose="020B0502040204020203" pitchFamily="34" charset="0"/>
              </a:rPr>
              <a:t>Estimate is a single row, and plan is not optimal for 1000/5000 rows.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867CF00-1DD2-41E8-9E07-B1C3ECFC8AF8}"/>
              </a:ext>
            </a:extLst>
          </p:cNvPr>
          <p:cNvSpPr/>
          <p:nvPr/>
        </p:nvSpPr>
        <p:spPr>
          <a:xfrm>
            <a:off x="10490288" y="2617470"/>
            <a:ext cx="842400" cy="811530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4F2905-264E-4B8C-95D2-E896061FC722}"/>
              </a:ext>
            </a:extLst>
          </p:cNvPr>
          <p:cNvSpPr txBox="1"/>
          <p:nvPr/>
        </p:nvSpPr>
        <p:spPr>
          <a:xfrm>
            <a:off x="609600" y="4711183"/>
            <a:ext cx="107230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indent="-3420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With the range inside the histogram, performance is better.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EB47BC-6C82-4F46-BFB0-B86B744A94D9}"/>
              </a:ext>
            </a:extLst>
          </p:cNvPr>
          <p:cNvSpPr/>
          <p:nvPr/>
        </p:nvSpPr>
        <p:spPr>
          <a:xfrm>
            <a:off x="10490288" y="3415390"/>
            <a:ext cx="842400" cy="1228263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5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7B664-B904-4C22-BE8B-41740C7D7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SQL and Statistics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D196BF-112E-4D87-BE36-9D4AFBA56B68}"/>
              </a:ext>
            </a:extLst>
          </p:cNvPr>
          <p:cNvSpPr txBox="1"/>
          <p:nvPr/>
        </p:nvSpPr>
        <p:spPr>
          <a:xfrm>
            <a:off x="609600" y="1771200"/>
            <a:ext cx="6499860" cy="3008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indent="-342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>
                <a:latin typeface="Bahnschrift Light SemiCondensed" panose="020B0502040204020203" pitchFamily="34" charset="0"/>
              </a:rPr>
              <a:t>Dynamic SQL is slower for small chunk sizes. Why?</a:t>
            </a:r>
          </a:p>
          <a:p>
            <a:pPr marL="342000" indent="-342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 err="1">
                <a:latin typeface="Bahnschrift Light SemiCondensed" panose="020B0502040204020203" pitchFamily="34" charset="0"/>
              </a:rPr>
              <a:t>BigOrders</a:t>
            </a:r>
            <a:r>
              <a:rPr lang="en-US" sz="3200" spc="-150" dirty="0">
                <a:latin typeface="Bahnschrift Light SemiCondensed" panose="020B0502040204020203" pitchFamily="34" charset="0"/>
              </a:rPr>
              <a:t> has sampled stats, and lowest ID in histogram is 13 063.</a:t>
            </a:r>
          </a:p>
          <a:p>
            <a:pPr marL="342000" indent="-342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spc="-150" dirty="0">
                <a:latin typeface="Bahnschrift Light SemiCondensed" panose="020B0502040204020203" pitchFamily="34" charset="0"/>
              </a:rPr>
              <a:t>Estimate is a single row, and plan is not optimal for 1000/5000 rows.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4F2905-264E-4B8C-95D2-E896061FC722}"/>
              </a:ext>
            </a:extLst>
          </p:cNvPr>
          <p:cNvSpPr txBox="1"/>
          <p:nvPr/>
        </p:nvSpPr>
        <p:spPr>
          <a:xfrm>
            <a:off x="609600" y="4712400"/>
            <a:ext cx="10723088" cy="1486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indent="-3420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With the range inside the histogram, performance is better.</a:t>
            </a:r>
          </a:p>
          <a:p>
            <a:pPr marL="342000" indent="-342000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</a:pPr>
            <a:r>
              <a:rPr lang="en-GB" sz="2600" dirty="0">
                <a:solidFill>
                  <a:srgbClr val="FF00FF"/>
                </a:solidFill>
                <a:latin typeface="Consolas" panose="020B0609020204030204" pitchFamily="49" charset="0"/>
              </a:rPr>
              <a:t>UPDATE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STATISTICS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BigOrders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 err="1">
                <a:solidFill>
                  <a:srgbClr val="000000"/>
                </a:solidFill>
                <a:latin typeface="Consolas" panose="020B0609020204030204" pitchFamily="49" charset="0"/>
              </a:rPr>
              <a:t>PK_BigOrders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WITH</a:t>
            </a:r>
            <a:r>
              <a:rPr lang="en-GB" sz="2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600" dirty="0">
                <a:solidFill>
                  <a:srgbClr val="0000FF"/>
                </a:solidFill>
                <a:latin typeface="Consolas" panose="020B0609020204030204" pitchFamily="49" charset="0"/>
              </a:rPr>
              <a:t>FULLSCAN</a:t>
            </a:r>
            <a:r>
              <a:rPr lang="en-US" sz="3200" spc="-150" dirty="0">
                <a:latin typeface="Bahnschrift Light SemiCondensed" panose="020B0502040204020203" pitchFamily="34" charset="0"/>
              </a:rPr>
              <a:t> resolved the issue, but may always not be feasible.</a:t>
            </a:r>
            <a:endParaRPr lang="en-GB" sz="3200" spc="-150" dirty="0">
              <a:latin typeface="Bahnschrift Light SemiCondensed" panose="020B05020402040202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ABFE974-31A6-4855-B6F9-BDEEAE88986C}"/>
              </a:ext>
            </a:extLst>
          </p:cNvPr>
          <p:cNvSpPr/>
          <p:nvPr/>
        </p:nvSpPr>
        <p:spPr>
          <a:xfrm>
            <a:off x="6100400" y="5263132"/>
            <a:ext cx="2235200" cy="451386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2" name="Content Placeholder 4">
            <a:extLst>
              <a:ext uri="{FF2B5EF4-FFF2-40B4-BE49-F238E27FC236}">
                <a16:creationId xmlns:a16="http://schemas.microsoft.com/office/drawing/2014/main" id="{5A32F390-B451-4E95-B32A-907F3EC686B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4543114"/>
              </p:ext>
            </p:extLst>
          </p:nvPr>
        </p:nvGraphicFramePr>
        <p:xfrm>
          <a:off x="7218000" y="1890000"/>
          <a:ext cx="4114800" cy="275158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70660">
                  <a:extLst>
                    <a:ext uri="{9D8B030D-6E8A-4147-A177-3AD203B41FA5}">
                      <a16:colId xmlns:a16="http://schemas.microsoft.com/office/drawing/2014/main" val="4294314618"/>
                    </a:ext>
                  </a:extLst>
                </a:gridCol>
                <a:gridCol w="708660">
                  <a:extLst>
                    <a:ext uri="{9D8B030D-6E8A-4147-A177-3AD203B41FA5}">
                      <a16:colId xmlns:a16="http://schemas.microsoft.com/office/drawing/2014/main" val="371597098"/>
                    </a:ext>
                  </a:extLst>
                </a:gridCol>
                <a:gridCol w="1097315">
                  <a:extLst>
                    <a:ext uri="{9D8B030D-6E8A-4147-A177-3AD203B41FA5}">
                      <a16:colId xmlns:a16="http://schemas.microsoft.com/office/drawing/2014/main" val="584833739"/>
                    </a:ext>
                  </a:extLst>
                </a:gridCol>
                <a:gridCol w="838165">
                  <a:extLst>
                    <a:ext uri="{9D8B030D-6E8A-4147-A177-3AD203B41FA5}">
                      <a16:colId xmlns:a16="http://schemas.microsoft.com/office/drawing/2014/main" val="3861505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Chunk size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Plain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Recomp</a:t>
                      </a: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.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Dyn</a:t>
                      </a: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. SQL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2260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52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68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52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58927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46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42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42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40673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25 000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38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34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35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54422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125 000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38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37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41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9768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1 000 000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36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37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41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8390505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50CCCB49-9503-4392-92E7-992CD7441E76}"/>
              </a:ext>
            </a:extLst>
          </p:cNvPr>
          <p:cNvSpPr/>
          <p:nvPr/>
        </p:nvSpPr>
        <p:spPr>
          <a:xfrm>
            <a:off x="10517034" y="2616395"/>
            <a:ext cx="815654" cy="2024415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1273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7B664-B904-4C22-BE8B-41740C7D7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SQL/Recompile as Safeguards</a:t>
            </a:r>
            <a:endParaRPr lang="en-GB" dirty="0"/>
          </a:p>
        </p:txBody>
      </p:sp>
      <p:graphicFrame>
        <p:nvGraphicFramePr>
          <p:cNvPr id="10" name="Content Placeholder 4">
            <a:extLst>
              <a:ext uri="{FF2B5EF4-FFF2-40B4-BE49-F238E27FC236}">
                <a16:creationId xmlns:a16="http://schemas.microsoft.com/office/drawing/2014/main" id="{B5312647-36AA-47EE-BA83-B4D680A8C9D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7328890"/>
              </p:ext>
            </p:extLst>
          </p:nvPr>
        </p:nvGraphicFramePr>
        <p:xfrm>
          <a:off x="4953000" y="2744155"/>
          <a:ext cx="6400800" cy="315734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509808">
                  <a:extLst>
                    <a:ext uri="{9D8B030D-6E8A-4147-A177-3AD203B41FA5}">
                      <a16:colId xmlns:a16="http://schemas.microsoft.com/office/drawing/2014/main" val="4294314618"/>
                    </a:ext>
                  </a:extLst>
                </a:gridCol>
                <a:gridCol w="805740">
                  <a:extLst>
                    <a:ext uri="{9D8B030D-6E8A-4147-A177-3AD203B41FA5}">
                      <a16:colId xmlns:a16="http://schemas.microsoft.com/office/drawing/2014/main" val="371597098"/>
                    </a:ext>
                  </a:extLst>
                </a:gridCol>
                <a:gridCol w="848148">
                  <a:extLst>
                    <a:ext uri="{9D8B030D-6E8A-4147-A177-3AD203B41FA5}">
                      <a16:colId xmlns:a16="http://schemas.microsoft.com/office/drawing/2014/main" val="584833739"/>
                    </a:ext>
                  </a:extLst>
                </a:gridCol>
                <a:gridCol w="809276">
                  <a:extLst>
                    <a:ext uri="{9D8B030D-6E8A-4147-A177-3AD203B41FA5}">
                      <a16:colId xmlns:a16="http://schemas.microsoft.com/office/drawing/2014/main" val="3861505229"/>
                    </a:ext>
                  </a:extLst>
                </a:gridCol>
                <a:gridCol w="809276">
                  <a:extLst>
                    <a:ext uri="{9D8B030D-6E8A-4147-A177-3AD203B41FA5}">
                      <a16:colId xmlns:a16="http://schemas.microsoft.com/office/drawing/2014/main" val="821884205"/>
                    </a:ext>
                  </a:extLst>
                </a:gridCol>
                <a:gridCol w="809276">
                  <a:extLst>
                    <a:ext uri="{9D8B030D-6E8A-4147-A177-3AD203B41FA5}">
                      <a16:colId xmlns:a16="http://schemas.microsoft.com/office/drawing/2014/main" val="2215556824"/>
                    </a:ext>
                  </a:extLst>
                </a:gridCol>
                <a:gridCol w="809276">
                  <a:extLst>
                    <a:ext uri="{9D8B030D-6E8A-4147-A177-3AD203B41FA5}">
                      <a16:colId xmlns:a16="http://schemas.microsoft.com/office/drawing/2014/main" val="3724799110"/>
                    </a:ext>
                  </a:extLst>
                </a:gridCol>
              </a:tblGrid>
              <a:tr h="72706">
                <a:tc>
                  <a:txBody>
                    <a:bodyPr/>
                    <a:lstStyle/>
                    <a:p>
                      <a:pPr algn="r" fontAlgn="b"/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B4A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Over </a:t>
                      </a:r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CustomerID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B4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Light SemiCondensed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Light SemiCondensed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Over </a:t>
                      </a:r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OrderID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B4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Light SemiCondensed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Light SemiCondensed" panose="020B0502040204020203" pitchFamily="34" charset="0"/>
                      </a:endParaRPr>
                    </a:p>
                  </a:txBody>
                  <a:tcPr marL="9525" marR="9525" marT="9525" marB="0" anchor="b">
                    <a:solidFill>
                      <a:srgbClr val="A0B4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8263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Chunk size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Plain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Re-comp.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Dyn</a:t>
                      </a: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. SQL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Plain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Re-comp.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0B4A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90000"/>
                        </a:lnSpc>
                      </a:pPr>
                      <a:r>
                        <a:rPr lang="en-GB" sz="2600" b="1" u="none" strike="noStrike" spc="-150" dirty="0" err="1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Dyn</a:t>
                      </a:r>
                      <a:r>
                        <a:rPr lang="en-GB" sz="2600" b="1" u="none" strike="noStrike" spc="-150" dirty="0">
                          <a:solidFill>
                            <a:schemeClr val="tx1"/>
                          </a:solidFill>
                          <a:effectLst/>
                          <a:latin typeface="Bahnschrift SemiBold SemiConden" panose="020B0502040204020203" pitchFamily="34" charset="0"/>
                        </a:rPr>
                        <a:t>. SQL</a:t>
                      </a:r>
                      <a:endParaRPr lang="en-GB" sz="2600" b="1" i="0" u="none" strike="noStrike" spc="-150" dirty="0">
                        <a:solidFill>
                          <a:schemeClr val="tx1"/>
                        </a:solidFill>
                        <a:effectLst/>
                        <a:latin typeface="Bahnschrift SemiBold SemiConden" panose="020B0502040204020203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0B4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2260148"/>
                  </a:ext>
                </a:extLst>
              </a:tr>
              <a:tr h="378057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4341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127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96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1706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140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107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58927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655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97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93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376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109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79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40673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25 000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223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81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77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102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70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56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54422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125 000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85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84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88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49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52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58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9768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1 000 000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48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49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46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38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41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6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37</a:t>
                      </a:r>
                      <a:endParaRPr lang="en-GB" sz="2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8390505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B0E55117-D40C-4019-98AD-DC4FB2C8FBF8}"/>
              </a:ext>
            </a:extLst>
          </p:cNvPr>
          <p:cNvSpPr txBox="1"/>
          <p:nvPr/>
        </p:nvSpPr>
        <p:spPr>
          <a:xfrm>
            <a:off x="609600" y="2713237"/>
            <a:ext cx="4513243" cy="2713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indent="-3420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Recompile/Dynamic SQL is a safeguard against disasters.</a:t>
            </a:r>
          </a:p>
          <a:p>
            <a:pPr marL="342000" indent="-342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In passing: chunking over NC index slightly better than CI due to alignment with </a:t>
            </a:r>
            <a:r>
              <a:rPr lang="en-GB" sz="3000" spc="-150" dirty="0" err="1">
                <a:latin typeface="Bahnschrift Light SemiCondensed" panose="020B0502040204020203" pitchFamily="34" charset="0"/>
              </a:rPr>
              <a:t>BigDetails</a:t>
            </a:r>
            <a:r>
              <a:rPr lang="en-GB" sz="3000" spc="-150" dirty="0">
                <a:latin typeface="Bahnschrift Light SemiCondensed" panose="020B0502040204020203" pitchFamily="34" charset="0"/>
              </a:rPr>
              <a:t>.</a:t>
            </a:r>
            <a:endParaRPr lang="en-GB" sz="3200" spc="-150" dirty="0">
              <a:latin typeface="Bahnschrift Light SemiCondensed" panose="020B0502040204020203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892922C-BFDF-4B7F-A013-39656DCC01CF}"/>
              </a:ext>
            </a:extLst>
          </p:cNvPr>
          <p:cNvSpPr/>
          <p:nvPr/>
        </p:nvSpPr>
        <p:spPr>
          <a:xfrm>
            <a:off x="6468263" y="3874770"/>
            <a:ext cx="842400" cy="1193962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886C4AB-F8E5-43CE-AC4E-87892842FAA8}"/>
              </a:ext>
            </a:extLst>
          </p:cNvPr>
          <p:cNvSpPr/>
          <p:nvPr/>
        </p:nvSpPr>
        <p:spPr>
          <a:xfrm>
            <a:off x="8928000" y="3869237"/>
            <a:ext cx="828000" cy="817063"/>
          </a:xfrm>
          <a:prstGeom prst="rect">
            <a:avLst/>
          </a:prstGeom>
          <a:solidFill>
            <a:srgbClr val="FFFF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5C6A9D-45B8-441B-8B36-EBCED02AE050}"/>
              </a:ext>
            </a:extLst>
          </p:cNvPr>
          <p:cNvSpPr txBox="1"/>
          <p:nvPr/>
        </p:nvSpPr>
        <p:spPr>
          <a:xfrm>
            <a:off x="609600" y="1771200"/>
            <a:ext cx="10599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 indent="-3420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Same operation, now with the clustered index on the Orders table on </a:t>
            </a:r>
            <a:r>
              <a:rPr lang="en-GB" sz="3000" spc="-150" dirty="0" err="1">
                <a:latin typeface="Bahnschrift Light SemiCondensed" panose="020B0502040204020203" pitchFamily="34" charset="0"/>
              </a:rPr>
              <a:t>CustomerID</a:t>
            </a:r>
            <a:r>
              <a:rPr lang="en-GB" sz="3000" spc="-150" dirty="0">
                <a:latin typeface="Bahnschrift Light SemiCondensed" panose="020B0502040204020203" pitchFamily="34" charset="0"/>
              </a:rPr>
              <a:t>, and the PK (</a:t>
            </a:r>
            <a:r>
              <a:rPr lang="en-GB" sz="3000" spc="-150" dirty="0" err="1">
                <a:latin typeface="Bahnschrift Light SemiCondensed" panose="020B0502040204020203" pitchFamily="34" charset="0"/>
              </a:rPr>
              <a:t>OrderID</a:t>
            </a:r>
            <a:r>
              <a:rPr lang="en-GB" sz="3000" spc="-150" dirty="0">
                <a:latin typeface="Bahnschrift Light SemiCondensed" panose="020B0502040204020203" pitchFamily="34" charset="0"/>
              </a:rPr>
              <a:t>) is non-clustered.</a:t>
            </a:r>
          </a:p>
        </p:txBody>
      </p:sp>
    </p:spTree>
    <p:extLst>
      <p:ext uri="{BB962C8B-B14F-4D97-AF65-F5344CB8AC3E}">
        <p14:creationId xmlns:p14="http://schemas.microsoft.com/office/powerpoint/2010/main" val="255796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7673B-528A-4243-BB63-801BE21D4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Multi-Column Keys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FB5C43-E623-4E02-B596-D31C4E626C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dirty="0"/>
              <a:t>How to do chunking over </a:t>
            </a:r>
            <a:r>
              <a:rPr lang="en-GB" dirty="0" err="1"/>
              <a:t>BigDetails</a:t>
            </a:r>
            <a:r>
              <a:rPr lang="en-GB" dirty="0"/>
              <a:t>, PK/CI on (</a:t>
            </a:r>
            <a:r>
              <a:rPr lang="en-GB" dirty="0" err="1"/>
              <a:t>OrderID</a:t>
            </a:r>
            <a:r>
              <a:rPr lang="en-GB" dirty="0"/>
              <a:t>, </a:t>
            </a:r>
            <a:r>
              <a:rPr lang="en-GB" dirty="0" err="1"/>
              <a:t>ProductID</a:t>
            </a:r>
            <a:r>
              <a:rPr lang="en-GB" dirty="0"/>
              <a:t>), up to 600 products per order?</a:t>
            </a:r>
          </a:p>
          <a:p>
            <a:pPr>
              <a:lnSpc>
                <a:spcPct val="100000"/>
              </a:lnSpc>
            </a:pPr>
            <a:r>
              <a:rPr lang="en-GB" dirty="0"/>
              <a:t>Ignore </a:t>
            </a:r>
            <a:r>
              <a:rPr lang="en-GB" dirty="0" err="1"/>
              <a:t>ProductID</a:t>
            </a:r>
            <a:r>
              <a:rPr lang="en-GB" dirty="0"/>
              <a:t> and run a TOP loop over </a:t>
            </a:r>
            <a:r>
              <a:rPr lang="en-GB" dirty="0" err="1"/>
              <a:t>OrderID</a:t>
            </a:r>
            <a:r>
              <a:rPr lang="en-GB" dirty="0"/>
              <a:t> only?</a:t>
            </a:r>
          </a:p>
          <a:p>
            <a:pPr>
              <a:lnSpc>
                <a:spcPct val="100000"/>
              </a:lnSpc>
            </a:pPr>
            <a:r>
              <a:rPr lang="en-GB" dirty="0"/>
              <a:t>Chunks may have up to 600 rows extra – not a big deal.</a:t>
            </a:r>
          </a:p>
          <a:p>
            <a:r>
              <a:rPr lang="en-GB" dirty="0"/>
              <a:t>You want to stick to this pattern as far as possible!</a:t>
            </a:r>
          </a:p>
        </p:txBody>
      </p:sp>
    </p:spTree>
    <p:extLst>
      <p:ext uri="{BB962C8B-B14F-4D97-AF65-F5344CB8AC3E}">
        <p14:creationId xmlns:p14="http://schemas.microsoft.com/office/powerpoint/2010/main" val="237849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7673B-528A-4243-BB63-801BE21D4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Multi-Column Keys,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FB5C43-E623-4E02-B596-D31C4E626C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dirty="0"/>
              <a:t>What if there can be 10 000 products per order, and you must not exceed a chunk size of 1 000? </a:t>
            </a:r>
          </a:p>
          <a:p>
            <a:pPr>
              <a:lnSpc>
                <a:spcPct val="100000"/>
              </a:lnSpc>
            </a:pPr>
            <a:r>
              <a:rPr lang="en-GB" dirty="0"/>
              <a:t>You need something else, obviously.</a:t>
            </a:r>
          </a:p>
          <a:p>
            <a:pPr>
              <a:lnSpc>
                <a:spcPct val="100000"/>
              </a:lnSpc>
            </a:pPr>
            <a:r>
              <a:rPr lang="en-GB" dirty="0"/>
              <a:t>Extend the logic with TOP to use two or more keys?</a:t>
            </a:r>
          </a:p>
          <a:p>
            <a:pPr>
              <a:lnSpc>
                <a:spcPct val="100000"/>
              </a:lnSpc>
            </a:pPr>
            <a:r>
              <a:rPr lang="en-GB" dirty="0"/>
              <a:t>Code becomes very complex already at two keys and therefore unattractive.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A6A6A6-5A87-4148-80E3-E9C0B6805A3B}"/>
              </a:ext>
            </a:extLst>
          </p:cNvPr>
          <p:cNvSpPr txBox="1"/>
          <p:nvPr/>
        </p:nvSpPr>
        <p:spPr>
          <a:xfrm>
            <a:off x="9692640" y="3741865"/>
            <a:ext cx="1661160" cy="259429"/>
          </a:xfrm>
          <a:prstGeom prst="rect">
            <a:avLst/>
          </a:prstGeom>
          <a:solidFill>
            <a:srgbClr val="A0B4A0">
              <a:alpha val="46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100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04_multicolchunking.sql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239563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A1D8E-FBFC-42F4-95A5-FF03EAF69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AB16E7-1E9C-41CD-AD91-A271D535B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When to use chunking?</a:t>
            </a:r>
          </a:p>
          <a:p>
            <a:pPr lvl="1"/>
            <a:r>
              <a:rPr lang="en-GB" sz="2800" dirty="0"/>
              <a:t>Don’t bite off more than you can chew.</a:t>
            </a:r>
          </a:p>
          <a:p>
            <a:pPr lvl="1"/>
            <a:r>
              <a:rPr lang="en-GB" sz="2800" dirty="0"/>
              <a:t>Be nice to others.</a:t>
            </a:r>
          </a:p>
          <a:p>
            <a:r>
              <a:rPr lang="en-GB" dirty="0"/>
              <a:t>Implementing chunking.</a:t>
            </a:r>
          </a:p>
          <a:p>
            <a:pPr lvl="1"/>
            <a:r>
              <a:rPr lang="en-GB" sz="2800" dirty="0"/>
              <a:t>Performance and pitfalls.</a:t>
            </a:r>
          </a:p>
          <a:p>
            <a:r>
              <a:rPr lang="en-GB" dirty="0"/>
              <a:t>Using chunking for error handling.</a:t>
            </a:r>
          </a:p>
          <a:p>
            <a:pPr lvl="1"/>
            <a:r>
              <a:rPr lang="en-GB" sz="2800" dirty="0"/>
              <a:t>When all-or-nothing is not what you want.</a:t>
            </a:r>
          </a:p>
        </p:txBody>
      </p:sp>
    </p:spTree>
    <p:extLst>
      <p:ext uri="{BB962C8B-B14F-4D97-AF65-F5344CB8AC3E}">
        <p14:creationId xmlns:p14="http://schemas.microsoft.com/office/powerpoint/2010/main" val="35987952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A31A4-13F4-4797-A6B0-AB704D396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5336"/>
            <a:ext cx="10515600" cy="1325563"/>
          </a:xfrm>
        </p:spPr>
        <p:txBody>
          <a:bodyPr/>
          <a:lstStyle/>
          <a:p>
            <a:r>
              <a:rPr lang="en-GB" dirty="0"/>
              <a:t>Defining Chunks in a Temp Table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F95EC-5130-43D0-8107-69CF241BE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800" y="1650899"/>
            <a:ext cx="10515600" cy="2612491"/>
          </a:xfrm>
          <a:solidFill>
            <a:srgbClr val="E9F5EB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     INDEX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clu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UNIQUE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CLUSTERED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GB" sz="2200" spc="0" dirty="0" err="1">
                <a:solidFill>
                  <a:srgbClr val="FF00FF"/>
                </a:solidFill>
                <a:latin typeface="Consolas" panose="020B0609020204030204" pitchFamily="49" charset="0"/>
              </a:rPr>
              <a:t>row_number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OVER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/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@chunksize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     FROM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spc="0" dirty="0"/>
          </a:p>
        </p:txBody>
      </p:sp>
    </p:spTree>
    <p:extLst>
      <p:ext uri="{BB962C8B-B14F-4D97-AF65-F5344CB8AC3E}">
        <p14:creationId xmlns:p14="http://schemas.microsoft.com/office/powerpoint/2010/main" val="25437520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7D9139-759C-480C-B379-9D7328C5C4D1}"/>
              </a:ext>
            </a:extLst>
          </p:cNvPr>
          <p:cNvSpPr txBox="1"/>
          <p:nvPr/>
        </p:nvSpPr>
        <p:spPr>
          <a:xfrm>
            <a:off x="331470" y="320040"/>
            <a:ext cx="11441430" cy="6186309"/>
          </a:xfrm>
          <a:prstGeom prst="rect">
            <a:avLst/>
          </a:prstGeom>
          <a:solidFill>
            <a:srgbClr val="E9F5EB"/>
          </a:solidFill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INDEX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clu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UNIQUE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CLUSTERED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    </a:t>
            </a:r>
            <a:r>
              <a:rPr lang="en-GB" sz="2200" dirty="0" err="1">
                <a:solidFill>
                  <a:srgbClr val="FF00FF"/>
                </a:solidFill>
                <a:latin typeface="Consolas" panose="020B0609020204030204" pitchFamily="49" charset="0"/>
              </a:rPr>
              <a:t>row_number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OVER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/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@chunksize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chunkcur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CURSOR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LOCAL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DISTINCT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OPEN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chunkcur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FETCH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chunkcur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@chunkno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@@fetch_status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&lt;&gt;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0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UPDATE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UnitPrice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UnitPrice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*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1.2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  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EXISTS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*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#chunks c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@chunkno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c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87CAB2-4241-4F4B-B559-DFBF46AE61B7}"/>
              </a:ext>
            </a:extLst>
          </p:cNvPr>
          <p:cNvSpPr/>
          <p:nvPr/>
        </p:nvSpPr>
        <p:spPr>
          <a:xfrm>
            <a:off x="6560820" y="1382400"/>
            <a:ext cx="4229100" cy="365125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F3A651F-BB51-4068-AD46-8309CC5F8F4F}"/>
              </a:ext>
            </a:extLst>
          </p:cNvPr>
          <p:cNvSpPr/>
          <p:nvPr/>
        </p:nvSpPr>
        <p:spPr>
          <a:xfrm>
            <a:off x="4238171" y="2032000"/>
            <a:ext cx="4229100" cy="365125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D4BEBDF-A5FF-498B-83D6-953D7D338CE9}"/>
              </a:ext>
            </a:extLst>
          </p:cNvPr>
          <p:cNvSpPr/>
          <p:nvPr/>
        </p:nvSpPr>
        <p:spPr>
          <a:xfrm>
            <a:off x="3097530" y="5073229"/>
            <a:ext cx="6766560" cy="1064681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287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A31A4-13F4-4797-A6B0-AB704D396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5336"/>
            <a:ext cx="10515600" cy="1325563"/>
          </a:xfrm>
        </p:spPr>
        <p:txBody>
          <a:bodyPr/>
          <a:lstStyle/>
          <a:p>
            <a:r>
              <a:rPr lang="en-GB" dirty="0"/>
              <a:t>Define Chunks in a Temp Table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CF95EC-5130-43D0-8107-69CF241BE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800" y="1650899"/>
            <a:ext cx="10515600" cy="2393563"/>
          </a:xfrm>
          <a:solidFill>
            <a:srgbClr val="E9F5EB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INDEX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clu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UNIQUE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CLUSTERED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ChunkNo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200" spc="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#chunks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SELECT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GB" sz="2200" spc="0" dirty="0" err="1">
                <a:solidFill>
                  <a:srgbClr val="FF00FF"/>
                </a:solidFill>
                <a:latin typeface="Consolas" panose="020B0609020204030204" pitchFamily="49" charset="0"/>
              </a:rPr>
              <a:t>row_number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OVER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spc="0" dirty="0">
                <a:solidFill>
                  <a:srgbClr val="808080"/>
                </a:solidFill>
                <a:latin typeface="Consolas" panose="020B0609020204030204" pitchFamily="49" charset="0"/>
              </a:rPr>
              <a:t>/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@chunksize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200" spc="0" dirty="0">
                <a:solidFill>
                  <a:srgbClr val="0000FF"/>
                </a:solidFill>
                <a:latin typeface="Consolas" panose="020B0609020204030204" pitchFamily="49" charset="0"/>
              </a:rPr>
              <a:t>      FROM</a:t>
            </a:r>
            <a:r>
              <a:rPr lang="en-GB" sz="2200" spc="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spc="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spc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6D5A6C-335C-4690-B10B-0E6A14178151}"/>
              </a:ext>
            </a:extLst>
          </p:cNvPr>
          <p:cNvSpPr/>
          <p:nvPr/>
        </p:nvSpPr>
        <p:spPr>
          <a:xfrm>
            <a:off x="6308509" y="2723967"/>
            <a:ext cx="4223657" cy="321391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659166-C431-4050-A444-DBE3C22B3A9A}"/>
              </a:ext>
            </a:extLst>
          </p:cNvPr>
          <p:cNvSpPr txBox="1"/>
          <p:nvPr/>
        </p:nvSpPr>
        <p:spPr>
          <a:xfrm>
            <a:off x="838200" y="4112563"/>
            <a:ext cx="10395857" cy="169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Each chunk has a contiguous set of keys for efficient join.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Ran 1.3 to 5.6 times longer than the “triple” TOP loop in my tests.</a:t>
            </a:r>
          </a:p>
          <a:p>
            <a:pPr marL="914400" lvl="1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2600" spc="-150" dirty="0">
                <a:latin typeface="Bahnschrift Light SemiCondensed" panose="020B0502040204020203" pitchFamily="34" charset="0"/>
              </a:rPr>
              <a:t>Caveat: Profile of the table matters a lot for the result.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 spc="-150" dirty="0">
                <a:latin typeface="Bahnschrift Light SemiCondensed" panose="020B0502040204020203" pitchFamily="34" charset="0"/>
              </a:rPr>
              <a:t>We’re sacrificing efficiency for simplicity.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E9779F-891A-480B-8F09-C18C9036323A}"/>
              </a:ext>
            </a:extLst>
          </p:cNvPr>
          <p:cNvSpPr/>
          <p:nvPr/>
        </p:nvSpPr>
        <p:spPr>
          <a:xfrm>
            <a:off x="4590268" y="3410960"/>
            <a:ext cx="4223657" cy="321391"/>
          </a:xfrm>
          <a:prstGeom prst="rect">
            <a:avLst/>
          </a:prstGeom>
          <a:solidFill>
            <a:srgbClr val="FFFF00">
              <a:alpha val="36000"/>
            </a:srgb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379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174FD-E49F-47A2-8250-64ABBAEAD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“Big” and the “Small” Temp Table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59AC8F-9D23-4F6C-BCF2-219B7E9FF1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Previous slide was the “big” temp table.</a:t>
            </a:r>
          </a:p>
          <a:p>
            <a:r>
              <a:rPr lang="en-GB" dirty="0"/>
              <a:t>Has as many rows as the actual table, but is narrower.</a:t>
            </a:r>
          </a:p>
          <a:p>
            <a:r>
              <a:rPr lang="en-GB" dirty="0"/>
              <a:t>Requires a full scan to fill – can block writers.</a:t>
            </a:r>
          </a:p>
          <a:p>
            <a:r>
              <a:rPr lang="en-GB" dirty="0"/>
              <a:t>Not always a good solution, but still a viable technique – it’s simple!</a:t>
            </a:r>
          </a:p>
          <a:p>
            <a:r>
              <a:rPr lang="en-GB" dirty="0"/>
              <a:t>Alternative: the “small” temp table, which you fill up one chunk at a time.</a:t>
            </a:r>
          </a:p>
          <a:p>
            <a:pPr lvl="1"/>
            <a:r>
              <a:rPr lang="en-GB" dirty="0"/>
              <a:t>A little more complex, but leaner.</a:t>
            </a:r>
          </a:p>
        </p:txBody>
      </p:sp>
    </p:spTree>
    <p:extLst>
      <p:ext uri="{BB962C8B-B14F-4D97-AF65-F5344CB8AC3E}">
        <p14:creationId xmlns:p14="http://schemas.microsoft.com/office/powerpoint/2010/main" val="398645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9E8DE-1E3E-4D11-843A-E2CBF03A4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“Small” Temp Table, pt.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AC52FD-C942-4C32-A53B-9FA963A7C255}"/>
              </a:ext>
            </a:extLst>
          </p:cNvPr>
          <p:cNvSpPr txBox="1"/>
          <p:nvPr/>
        </p:nvSpPr>
        <p:spPr>
          <a:xfrm>
            <a:off x="608400" y="1771200"/>
            <a:ext cx="10972800" cy="4154984"/>
          </a:xfrm>
          <a:prstGeom prst="rect">
            <a:avLst/>
          </a:prstGeom>
          <a:solidFill>
            <a:srgbClr val="E9F5EB"/>
          </a:solidFill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@CurOrderID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@LastProdID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@rowcnt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@chunksize</a:t>
            </a: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NOT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NULL,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PRIMARY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KEY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@CurOrderID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-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@rowcnt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@chunksize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TRUNCATE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TABLE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INSERT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TOP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@chunksize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@CurOrderID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@LastProdID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OR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@CurOrderID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@rowcnt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@@rowcount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31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6F759-04F5-41C5-8986-76CE7F4B7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“Small” Temp Table, pt.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59F346-06FE-481F-A6C1-8F057B0CF00E}"/>
              </a:ext>
            </a:extLst>
          </p:cNvPr>
          <p:cNvSpPr txBox="1"/>
          <p:nvPr/>
        </p:nvSpPr>
        <p:spPr>
          <a:xfrm>
            <a:off x="608400" y="1771200"/>
            <a:ext cx="11010939" cy="3477875"/>
          </a:xfrm>
          <a:prstGeom prst="rect">
            <a:avLst/>
          </a:prstGeom>
          <a:solidFill>
            <a:srgbClr val="E9F5EB"/>
          </a:solidFill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FF00FF"/>
                </a:solidFill>
                <a:latin typeface="Consolas" panose="020B0609020204030204" pitchFamily="49" charset="0"/>
              </a:rPr>
              <a:t>   UPDATE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UnitPrice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UnitPrice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*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1.2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BigDetails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BD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EXISTS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*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#chunk t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BD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AND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t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BD</a:t>
            </a:r>
            <a:r>
              <a:rPr lang="en-GB" sz="2200" dirty="0" err="1">
                <a:solidFill>
                  <a:srgbClr val="808080"/>
                </a:solidFill>
                <a:latin typeface="Consolas" panose="020B0609020204030204" pitchFamily="49" charset="0"/>
              </a:rPr>
              <a:t>.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TOP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1 @CurOrderID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@LastProdID 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#chunk</a:t>
            </a:r>
          </a:p>
          <a:p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DESC</a:t>
            </a:r>
            <a:r>
              <a:rPr lang="en-GB" sz="2200" dirty="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ProductID</a:t>
            </a:r>
            <a:r>
              <a:rPr lang="en-GB" sz="2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DESC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2200" dirty="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endParaRPr lang="en-GB" sz="22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698DDD-1C7F-416F-A8B1-540028299658}"/>
              </a:ext>
            </a:extLst>
          </p:cNvPr>
          <p:cNvSpPr txBox="1"/>
          <p:nvPr/>
        </p:nvSpPr>
        <p:spPr>
          <a:xfrm>
            <a:off x="608400" y="5249075"/>
            <a:ext cx="110883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In my tests, 1.3 to 3.4 times slower than the “triple” TOP loop.</a:t>
            </a:r>
          </a:p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200" spc="-150" dirty="0">
                <a:latin typeface="Bahnschrift Light SemiCondensed" panose="020B0502040204020203" pitchFamily="34" charset="0"/>
              </a:rPr>
              <a:t>0.2 to 1.3 of the time for the “big” temp table.  </a:t>
            </a:r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12A614-08E2-4164-AB9D-0932ACBF0439}"/>
              </a:ext>
            </a:extLst>
          </p:cNvPr>
          <p:cNvSpPr/>
          <p:nvPr/>
        </p:nvSpPr>
        <p:spPr>
          <a:xfrm>
            <a:off x="6319631" y="4543764"/>
            <a:ext cx="757828" cy="262890"/>
          </a:xfrm>
          <a:prstGeom prst="rect">
            <a:avLst/>
          </a:prstGeom>
          <a:solidFill>
            <a:srgbClr val="FFFF00">
              <a:alpha val="36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072EFF4-6004-464C-BAF5-FFE833F7B043}"/>
              </a:ext>
            </a:extLst>
          </p:cNvPr>
          <p:cNvSpPr/>
          <p:nvPr/>
        </p:nvSpPr>
        <p:spPr>
          <a:xfrm>
            <a:off x="3878919" y="4543764"/>
            <a:ext cx="700633" cy="262890"/>
          </a:xfrm>
          <a:prstGeom prst="rect">
            <a:avLst/>
          </a:prstGeom>
          <a:solidFill>
            <a:srgbClr val="FFFF00">
              <a:alpha val="36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14CA29-C9C4-4677-9FA7-7BAA0F42D22C}"/>
              </a:ext>
            </a:extLst>
          </p:cNvPr>
          <p:cNvSpPr txBox="1"/>
          <p:nvPr/>
        </p:nvSpPr>
        <p:spPr>
          <a:xfrm>
            <a:off x="9772650" y="5966194"/>
            <a:ext cx="1581150" cy="261610"/>
          </a:xfrm>
          <a:prstGeom prst="rect">
            <a:avLst/>
          </a:prstGeom>
          <a:solidFill>
            <a:srgbClr val="A0B4A0">
              <a:alpha val="46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100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04_multicolchunking.sql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247880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0851E-EC73-4212-8FF1-D039A1B92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Considerations on Application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A19D03-295F-4723-9B28-EAF51321AA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If you don’t do chunking, all is one transaction </a:t>
            </a:r>
            <a:r>
              <a:rPr lang="en-GB" dirty="0">
                <a:sym typeface="Wingdings" panose="05000000000000000000" pitchFamily="2" charset="2"/>
              </a:rPr>
              <a:t> application will see all or nothing of the operation.</a:t>
            </a:r>
          </a:p>
          <a:p>
            <a:r>
              <a:rPr lang="en-GB" dirty="0">
                <a:sym typeface="Wingdings" panose="05000000000000000000" pitchFamily="2" charset="2"/>
              </a:rPr>
              <a:t>But if you do chunking, how will the application behave if it sees data that is processed only half-way?</a:t>
            </a:r>
          </a:p>
          <a:p>
            <a:r>
              <a:rPr lang="en-GB" dirty="0">
                <a:sym typeface="Wingdings" panose="05000000000000000000" pitchFamily="2" charset="2"/>
              </a:rPr>
              <a:t>Even more pronounced if operation is interrupted, accidently or purposely.</a:t>
            </a:r>
          </a:p>
          <a:p>
            <a:r>
              <a:rPr lang="en-GB" dirty="0">
                <a:sym typeface="Wingdings" panose="05000000000000000000" pitchFamily="2" charset="2"/>
              </a:rPr>
              <a:t>Maybe you can shrug your shoulders.</a:t>
            </a:r>
          </a:p>
          <a:p>
            <a:r>
              <a:rPr lang="en-GB" dirty="0">
                <a:sym typeface="Wingdings" panose="05000000000000000000" pitchFamily="2" charset="2"/>
              </a:rPr>
              <a:t>…or you may have to make substantial changes in the application.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756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3D80E-0E41-4088-B339-E71CD419B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Resuming Chunking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2A0A5B-F234-40B2-9602-044C567851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Just ignore and start over.</a:t>
            </a:r>
          </a:p>
          <a:p>
            <a:pPr lvl="1"/>
            <a:r>
              <a:rPr lang="en-GB" dirty="0"/>
              <a:t>Works well with purges.</a:t>
            </a:r>
          </a:p>
          <a:p>
            <a:pPr lvl="1"/>
            <a:r>
              <a:rPr lang="en-GB" dirty="0"/>
              <a:t>Also with absolute updates, but you will redo work.</a:t>
            </a:r>
          </a:p>
          <a:p>
            <a:r>
              <a:rPr lang="en-GB" dirty="0"/>
              <a:t>Use logic of your operation to find out where you were.</a:t>
            </a:r>
          </a:p>
          <a:p>
            <a:pPr lvl="1"/>
            <a:r>
              <a:rPr lang="en-GB" dirty="0"/>
              <a:t>For instance, finding the last row you inserted.</a:t>
            </a:r>
          </a:p>
          <a:p>
            <a:r>
              <a:rPr lang="en-GB" dirty="0"/>
              <a:t>Add a help table to track where you are (not in </a:t>
            </a:r>
            <a:r>
              <a:rPr lang="en-GB" dirty="0" err="1"/>
              <a:t>tempdb</a:t>
            </a:r>
            <a:r>
              <a:rPr lang="en-GB" dirty="0"/>
              <a:t>!).</a:t>
            </a:r>
          </a:p>
          <a:p>
            <a:r>
              <a:rPr lang="en-GB" dirty="0"/>
              <a:t>Restore a backup.</a:t>
            </a:r>
          </a:p>
          <a:p>
            <a:pPr lvl="1"/>
            <a:r>
              <a:rPr lang="en-GB" dirty="0"/>
              <a:t>When nothing else is safe, for instance with a relative update, and you did not plan ahead.</a:t>
            </a:r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B2E29E-8AC4-44C9-89C1-650B624DBCD0}"/>
              </a:ext>
            </a:extLst>
          </p:cNvPr>
          <p:cNvSpPr txBox="1"/>
          <p:nvPr/>
        </p:nvSpPr>
        <p:spPr>
          <a:xfrm>
            <a:off x="5204460" y="1548626"/>
            <a:ext cx="1783080" cy="261610"/>
          </a:xfrm>
          <a:prstGeom prst="rect">
            <a:avLst/>
          </a:prstGeom>
          <a:solidFill>
            <a:srgbClr val="A0B4A0">
              <a:alpha val="46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05_restart_strategies.sql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328539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2138A-69B1-4D1A-9D76-706713D74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Chunking Inside a Transaction?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CA0D01-E83B-4AEC-95D5-D782FF704D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Sounds crazy, contradicts the purpose in most cases.</a:t>
            </a:r>
          </a:p>
          <a:p>
            <a:r>
              <a:rPr lang="en-GB" dirty="0"/>
              <a:t>There is a reason for chunking I have not mentioned yet: a query plan where the performance does not grow linearly.</a:t>
            </a:r>
          </a:p>
          <a:p>
            <a:pPr lvl="1"/>
            <a:r>
              <a:rPr lang="en-GB" dirty="0"/>
              <a:t>E.g. processing 1 000 rows takes 50 </a:t>
            </a:r>
            <a:r>
              <a:rPr lang="en-GB" dirty="0" err="1"/>
              <a:t>ms</a:t>
            </a:r>
            <a:r>
              <a:rPr lang="en-GB" dirty="0"/>
              <a:t>, 10 000 rows takes two seconds.</a:t>
            </a:r>
          </a:p>
          <a:p>
            <a:pPr lvl="1"/>
            <a:r>
              <a:rPr lang="en-GB" dirty="0"/>
              <a:t>Or a plan that grows linearly to some point, but then spills to disk.</a:t>
            </a:r>
          </a:p>
          <a:p>
            <a:r>
              <a:rPr lang="en-GB" dirty="0"/>
              <a:t>Best would be address the query, but it may not be feasible.</a:t>
            </a:r>
          </a:p>
          <a:p>
            <a:r>
              <a:rPr lang="en-GB" dirty="0"/>
              <a:t>I have encountered this situation.</a:t>
            </a:r>
          </a:p>
          <a:p>
            <a:pPr lvl="1"/>
            <a:r>
              <a:rPr lang="en-GB" dirty="0"/>
              <a:t>Removing the transaction would have had big application impact.</a:t>
            </a:r>
          </a:p>
        </p:txBody>
      </p:sp>
    </p:spTree>
    <p:extLst>
      <p:ext uri="{BB962C8B-B14F-4D97-AF65-F5344CB8AC3E}">
        <p14:creationId xmlns:p14="http://schemas.microsoft.com/office/powerpoint/2010/main" val="3180097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BB26C-B697-4878-B9BF-24973DFC7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Risk for Bugs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E4A409-53F0-494E-A6C2-E64E706422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Introducing chunking means increased complexity, and coding casually, you may:</a:t>
            </a:r>
          </a:p>
          <a:p>
            <a:pPr lvl="1"/>
            <a:r>
              <a:rPr lang="en-GB" dirty="0"/>
              <a:t>Skip a row between chunks or process the same row in two chunks.</a:t>
            </a:r>
          </a:p>
          <a:p>
            <a:pPr lvl="1"/>
            <a:r>
              <a:rPr lang="en-GB" dirty="0"/>
              <a:t>Miss the last few rows.</a:t>
            </a:r>
          </a:p>
          <a:p>
            <a:r>
              <a:rPr lang="en-GB" dirty="0"/>
              <a:t>Test on small data set with different chunk sizes.</a:t>
            </a:r>
          </a:p>
          <a:p>
            <a:pPr lvl="1"/>
            <a:r>
              <a:rPr lang="en-GB" dirty="0"/>
              <a:t>Last chunk full minus one, exactly full, just a single row.</a:t>
            </a:r>
          </a:p>
          <a:p>
            <a:r>
              <a:rPr lang="en-GB" dirty="0"/>
              <a:t>Review your code.</a:t>
            </a:r>
          </a:p>
          <a:p>
            <a:r>
              <a:rPr lang="en-GB" dirty="0"/>
              <a:t>If possible, add assertions to check.</a:t>
            </a:r>
          </a:p>
          <a:p>
            <a:pPr lvl="1"/>
            <a:r>
              <a:rPr lang="en-GB" dirty="0"/>
              <a:t>E.g. when copying rows to a new table, check row count.</a:t>
            </a:r>
          </a:p>
        </p:txBody>
      </p:sp>
    </p:spTree>
    <p:extLst>
      <p:ext uri="{BB962C8B-B14F-4D97-AF65-F5344CB8AC3E}">
        <p14:creationId xmlns:p14="http://schemas.microsoft.com/office/powerpoint/2010/main" val="77028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DA1C8-693D-4AC6-B848-2D636C55D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Don’t Bite Off More than You Can Chew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E0FD0-7609-4FE9-8414-4366763FDB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dirty="0"/>
              <a:t>Examples of operations you may want to perform on an entire table or the better part of it:</a:t>
            </a:r>
          </a:p>
          <a:p>
            <a:r>
              <a:rPr lang="en-GB" dirty="0"/>
              <a:t>ALTER TABLE to change </a:t>
            </a:r>
            <a:r>
              <a:rPr lang="en-GB" b="1" dirty="0"/>
              <a:t>int</a:t>
            </a:r>
            <a:r>
              <a:rPr lang="en-GB" dirty="0"/>
              <a:t> to </a:t>
            </a:r>
            <a:r>
              <a:rPr lang="en-GB" b="1" dirty="0" err="1"/>
              <a:t>bigint</a:t>
            </a:r>
            <a:r>
              <a:rPr lang="en-GB" dirty="0"/>
              <a:t>.</a:t>
            </a:r>
          </a:p>
          <a:p>
            <a:r>
              <a:rPr lang="en-GB" dirty="0">
                <a:latin typeface="Bahnschrift Light SemiCondensed" panose="020B0502040204020203" pitchFamily="34" charset="0"/>
              </a:rPr>
              <a:t>Copying the data to a new version of the schema.</a:t>
            </a:r>
          </a:p>
          <a:p>
            <a:r>
              <a:rPr lang="en-GB" dirty="0">
                <a:latin typeface="Bahnschrift Light SemiCondensed" panose="020B0502040204020203" pitchFamily="34" charset="0"/>
              </a:rPr>
              <a:t>Updating a new column for all rows.</a:t>
            </a:r>
          </a:p>
          <a:p>
            <a:r>
              <a:rPr lang="en-GB" dirty="0">
                <a:latin typeface="Bahnschrift Light SemiCondensed" panose="020B0502040204020203" pitchFamily="34" charset="0"/>
              </a:rPr>
              <a:t>Purging 50% of the rows.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Say now that the table is 300 GB in size…</a:t>
            </a:r>
          </a:p>
        </p:txBody>
      </p:sp>
    </p:spTree>
    <p:extLst>
      <p:ext uri="{BB962C8B-B14F-4D97-AF65-F5344CB8AC3E}">
        <p14:creationId xmlns:p14="http://schemas.microsoft.com/office/powerpoint/2010/main" val="347415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3D99F-A092-4BCC-85F8-476906527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Testing for Performance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669F4-24D0-4B35-A3F4-24533FCCD6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Testing all possible variations is usually not viable – takes too much time.</a:t>
            </a:r>
          </a:p>
          <a:p>
            <a:r>
              <a:rPr lang="en-GB" dirty="0"/>
              <a:t>You will need to make a choice from gut feeling – but test that gut feeling.</a:t>
            </a:r>
          </a:p>
          <a:p>
            <a:r>
              <a:rPr lang="en-GB" dirty="0"/>
              <a:t>Keep in mind: you are not looking for the very best performance – you want to stay clear of the disasters.</a:t>
            </a:r>
          </a:p>
          <a:p>
            <a:r>
              <a:rPr lang="en-GB" dirty="0"/>
              <a:t>Execution time is not all – also monitor log-space and </a:t>
            </a:r>
            <a:r>
              <a:rPr lang="en-GB" dirty="0" err="1"/>
              <a:t>tempdb</a:t>
            </a:r>
            <a:r>
              <a:rPr lang="en-GB" dirty="0"/>
              <a:t> consumption.</a:t>
            </a:r>
          </a:p>
        </p:txBody>
      </p:sp>
    </p:spTree>
    <p:extLst>
      <p:ext uri="{BB962C8B-B14F-4D97-AF65-F5344CB8AC3E}">
        <p14:creationId xmlns:p14="http://schemas.microsoft.com/office/powerpoint/2010/main" val="212621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3D99F-A092-4BCC-85F8-476906527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General </a:t>
            </a:r>
            <a:r>
              <a:rPr lang="en-GB" dirty="0" err="1"/>
              <a:t>Perftest</a:t>
            </a:r>
            <a:r>
              <a:rPr lang="en-GB" dirty="0"/>
              <a:t> Caveats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669F4-24D0-4B35-A3F4-24533FCCD6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Test on a copy of the production database or equivalent.</a:t>
            </a:r>
          </a:p>
          <a:p>
            <a:r>
              <a:rPr lang="en-GB" dirty="0"/>
              <a:t>Make sure that you have the same settings:</a:t>
            </a:r>
          </a:p>
          <a:p>
            <a:pPr lvl="1"/>
            <a:r>
              <a:rPr lang="en-GB" dirty="0"/>
              <a:t>Recovery model.</a:t>
            </a:r>
          </a:p>
          <a:p>
            <a:pPr lvl="1"/>
            <a:r>
              <a:rPr lang="en-GB" dirty="0"/>
              <a:t>Snapshot in some form. (Includes AG with readable secondary!)</a:t>
            </a:r>
          </a:p>
          <a:p>
            <a:pPr lvl="1"/>
            <a:r>
              <a:rPr lang="en-GB" dirty="0"/>
              <a:t>Accelerated Data Recovery (new in SQL 2019).</a:t>
            </a:r>
          </a:p>
          <a:p>
            <a:pPr lvl="1"/>
            <a:r>
              <a:rPr lang="en-GB" dirty="0"/>
              <a:t>Matching or inferior hardware.</a:t>
            </a:r>
          </a:p>
          <a:p>
            <a:pPr lvl="1"/>
            <a:r>
              <a:rPr lang="en-GB" dirty="0"/>
              <a:t>Available RAM should preferably be the same.</a:t>
            </a:r>
          </a:p>
          <a:p>
            <a:r>
              <a:rPr lang="en-GB" dirty="0"/>
              <a:t>All dependent on how critical it is that you don’t run into surprises in production.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287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88A10-60E1-4954-8A4C-CBECF908A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Some Index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F1CB69-305A-4497-B248-943EF7B81D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If possible, drop NC indexes not needed for the chunking operation and re-add later – this can boost performance a lot.</a:t>
            </a:r>
          </a:p>
          <a:p>
            <a:r>
              <a:rPr lang="en-GB" dirty="0"/>
              <a:t>Adding indexes to support the chunking operation? </a:t>
            </a:r>
          </a:p>
          <a:p>
            <a:pPr lvl="1"/>
            <a:r>
              <a:rPr lang="en-GB" dirty="0"/>
              <a:t>Yes, it can pay off. You create it once and seek it many times.</a:t>
            </a:r>
          </a:p>
          <a:p>
            <a:r>
              <a:rPr lang="en-GB" dirty="0"/>
              <a:t>Changing the clustered index?</a:t>
            </a:r>
          </a:p>
          <a:p>
            <a:pPr lvl="1"/>
            <a:r>
              <a:rPr lang="en-GB" dirty="0"/>
              <a:t>Trade-off: Can speed up the chunking part a lot, but recreating the index (twice!) is expensive in full recovery and can fill up the log.</a:t>
            </a:r>
          </a:p>
          <a:p>
            <a:pPr lvl="1"/>
            <a:r>
              <a:rPr lang="en-GB" dirty="0"/>
              <a:t>SQL 2019 introduces resumable index creation – which is chunking behind the scenes. </a:t>
            </a:r>
          </a:p>
        </p:txBody>
      </p:sp>
    </p:spTree>
    <p:extLst>
      <p:ext uri="{BB962C8B-B14F-4D97-AF65-F5344CB8AC3E}">
        <p14:creationId xmlns:p14="http://schemas.microsoft.com/office/powerpoint/2010/main" val="408882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BD707-6585-4611-AFB5-76E575069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Chunks to Handle Errors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A02739-3DE2-43EF-8DAF-6EFA312BD1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Sometimes all-or-nothing is not what we want.</a:t>
            </a:r>
          </a:p>
          <a:p>
            <a:r>
              <a:rPr lang="en-GB" dirty="0"/>
              <a:t>Example: read 45 000 orders from a file. If one order cannot be inserted because of incorrect data, we still want the others.</a:t>
            </a:r>
          </a:p>
          <a:p>
            <a:r>
              <a:rPr lang="en-GB" dirty="0"/>
              <a:t>Process one order at a time?</a:t>
            </a:r>
          </a:p>
          <a:p>
            <a:r>
              <a:rPr lang="en-GB" dirty="0"/>
              <a:t>No! Divide the orders into chunks.</a:t>
            </a:r>
          </a:p>
          <a:p>
            <a:r>
              <a:rPr lang="en-GB" dirty="0"/>
              <a:t>On error in a chunk, re-divide into smaller chunks and retry.</a:t>
            </a:r>
          </a:p>
          <a:p>
            <a:r>
              <a:rPr lang="en-GB" dirty="0"/>
              <a:t>Eventually a few orders will be processed one-by-one.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64B38E-A132-499A-A098-FE68FAC1ED40}"/>
              </a:ext>
            </a:extLst>
          </p:cNvPr>
          <p:cNvSpPr txBox="1"/>
          <p:nvPr/>
        </p:nvSpPr>
        <p:spPr>
          <a:xfrm>
            <a:off x="9296400" y="5531035"/>
            <a:ext cx="1710690" cy="430887"/>
          </a:xfrm>
          <a:prstGeom prst="rect">
            <a:avLst/>
          </a:prstGeom>
          <a:solidFill>
            <a:srgbClr val="A0B4A0">
              <a:alpha val="46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100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06_errhande-loop.sql</a:t>
            </a:r>
            <a:endParaRPr lang="en-GB" sz="1100" dirty="0"/>
          </a:p>
          <a:p>
            <a:r>
              <a:rPr lang="en-GB" sz="1100" dirty="0"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07-errhandle-chunk.sq</a:t>
            </a:r>
            <a:r>
              <a:rPr lang="en-GB" sz="1100" dirty="0"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103812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3C78C-06C0-4E7B-A7B1-3A7D5FE1D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Picking the Initial Chunk Size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CD1D48-8ADE-40A5-9B4A-23DA7F3CCF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If you set the initial chunk size too high, about every chunk will error out and roll back – not efficient.</a:t>
            </a:r>
          </a:p>
          <a:p>
            <a:r>
              <a:rPr lang="en-GB" dirty="0"/>
              <a:t>Rule of thumb: if you expect one row out of N to error out, set the initial chunk size to N/10. (Assuming no other limitations.)</a:t>
            </a:r>
          </a:p>
          <a:p>
            <a:pPr lvl="1"/>
            <a:r>
              <a:rPr lang="en-GB"/>
              <a:t>Determining N may require some good gut feeling.</a:t>
            </a:r>
          </a:p>
          <a:p>
            <a:r>
              <a:rPr lang="en-GB"/>
              <a:t>Do errors come in bursts or are they scattered? This can affect your choice.</a:t>
            </a:r>
          </a:p>
          <a:p>
            <a:r>
              <a:rPr lang="en-GB"/>
              <a:t>Divide </a:t>
            </a:r>
            <a:r>
              <a:rPr lang="en-GB" dirty="0"/>
              <a:t>into smaller chunks by 100 to 1000 at a time</a:t>
            </a:r>
            <a:r>
              <a:rPr lang="en-GB"/>
              <a:t>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016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9FCF7-1B37-4ED4-825E-EA607DCB6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01B430-59F0-4D8B-B521-8ACB8319A0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Chunking is nothing you use every day – it’s a trick you have in your toolbox for large operations.</a:t>
            </a:r>
          </a:p>
          <a:p>
            <a:pPr lvl="1"/>
            <a:r>
              <a:rPr lang="en-GB" dirty="0"/>
              <a:t>To keep transaction log and </a:t>
            </a:r>
            <a:r>
              <a:rPr lang="en-GB" dirty="0" err="1"/>
              <a:t>tempdb</a:t>
            </a:r>
            <a:r>
              <a:rPr lang="en-GB" dirty="0"/>
              <a:t> in check.</a:t>
            </a:r>
          </a:p>
          <a:p>
            <a:pPr lvl="1"/>
            <a:r>
              <a:rPr lang="en-GB" dirty="0"/>
              <a:t>To avoid conflicts with the rest of the system.</a:t>
            </a:r>
          </a:p>
          <a:p>
            <a:r>
              <a:rPr lang="en-GB" dirty="0"/>
              <a:t>Make sure that you have transaction-log backups running!</a:t>
            </a:r>
          </a:p>
          <a:p>
            <a:r>
              <a:rPr lang="en-GB" dirty="0"/>
              <a:t>Indexing is critical – your chunking must always follow an index, preferably the clustered index. Repeating scans is very costly.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187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E4C78-067C-439E-8F9E-CEB8E8C19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68D12D-96B9-4426-80B4-BAEFEBB1EB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84400">
              <a:lnSpc>
                <a:spcPct val="100000"/>
              </a:lnSpc>
            </a:pPr>
            <a:r>
              <a:rPr lang="en-GB" dirty="0"/>
              <a:t>The TOP method is a generic way to drive the chunks.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Works with any indexable data type.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Works even with non-unique indexes to some extent.</a:t>
            </a:r>
          </a:p>
          <a:p>
            <a:pPr marL="284400">
              <a:lnSpc>
                <a:spcPct val="100000"/>
              </a:lnSpc>
            </a:pPr>
            <a:r>
              <a:rPr lang="en-GB" dirty="0"/>
              <a:t>For multi-column keys, work with the second level if you really have to! 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Defining chunks in a temp table is less efficient than extending the TOP method – but oh so much simpler. </a:t>
            </a:r>
          </a:p>
          <a:p>
            <a:pPr marL="284400">
              <a:lnSpc>
                <a:spcPct val="100000"/>
              </a:lnSpc>
            </a:pPr>
            <a:r>
              <a:rPr lang="en-GB" dirty="0"/>
              <a:t>Make interval variables known to the optimizer with OPTION (RECOMPILE) or </a:t>
            </a:r>
            <a:r>
              <a:rPr lang="en-GB" dirty="0" err="1"/>
              <a:t>sniffable</a:t>
            </a:r>
            <a:r>
              <a:rPr lang="en-GB" dirty="0"/>
              <a:t> through dynamic SQL.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Dynamic SQL may benefit from FULLSCAN statistics.</a:t>
            </a:r>
          </a:p>
          <a:p>
            <a:pPr marL="741600" lvl="1">
              <a:lnSpc>
                <a:spcPct val="100000"/>
              </a:lnSpc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487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E4C78-067C-439E-8F9E-CEB8E8C19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III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68D12D-96B9-4426-80B4-BAEFEBB1EB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4400">
              <a:lnSpc>
                <a:spcPct val="100000"/>
              </a:lnSpc>
            </a:pPr>
            <a:r>
              <a:rPr lang="en-GB" dirty="0"/>
              <a:t>Don’t forget to consider how applications may be affected.</a:t>
            </a:r>
          </a:p>
          <a:p>
            <a:pPr marL="284400">
              <a:lnSpc>
                <a:spcPct val="100000"/>
              </a:lnSpc>
            </a:pPr>
            <a:r>
              <a:rPr lang="en-GB" dirty="0"/>
              <a:t>Design your loops to be able to restart where they were interrupted.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If needed, create a help table to track where you were.</a:t>
            </a:r>
          </a:p>
          <a:p>
            <a:pPr marL="284400">
              <a:lnSpc>
                <a:spcPct val="100000"/>
              </a:lnSpc>
            </a:pPr>
            <a:r>
              <a:rPr lang="en-GB" dirty="0"/>
              <a:t>Don’t forget to test!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For correctness…</a:t>
            </a:r>
          </a:p>
          <a:p>
            <a:pPr marL="741600" lvl="1">
              <a:lnSpc>
                <a:spcPct val="100000"/>
              </a:lnSpc>
            </a:pPr>
            <a:r>
              <a:rPr lang="en-GB" dirty="0"/>
              <a:t>…and performance.</a:t>
            </a:r>
          </a:p>
        </p:txBody>
      </p:sp>
    </p:spTree>
    <p:extLst>
      <p:ext uri="{BB962C8B-B14F-4D97-AF65-F5344CB8AC3E}">
        <p14:creationId xmlns:p14="http://schemas.microsoft.com/office/powerpoint/2010/main" val="334234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9D838-F4FD-4130-B4E4-17FFEB8CA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Last Chunk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B83AEF-7B11-4053-BBD2-9ED4D14B8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err="1"/>
              <a:t>Erland</a:t>
            </a:r>
            <a:r>
              <a:rPr lang="en-GB" dirty="0"/>
              <a:t> </a:t>
            </a:r>
            <a:r>
              <a:rPr lang="en-GB" dirty="0" err="1"/>
              <a:t>Sommarskog</a:t>
            </a:r>
            <a:endParaRPr lang="en-GB" dirty="0"/>
          </a:p>
          <a:p>
            <a:pPr marL="0" indent="0">
              <a:buNone/>
            </a:pPr>
            <a:r>
              <a:rPr lang="en-GB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esquel@sommarskog.se</a:t>
            </a:r>
            <a:endParaRPr lang="en-GB" dirty="0"/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Slides and scripts on </a:t>
            </a:r>
            <a:r>
              <a:rPr lang="en-GB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http://www.sommarskog.se/present</a:t>
            </a:r>
            <a:r>
              <a:rPr lang="en-GB" dirty="0"/>
              <a:t>.</a:t>
            </a:r>
            <a:br>
              <a:rPr lang="en-GB" dirty="0"/>
            </a:br>
            <a:endParaRPr lang="en-GB" sz="1800" dirty="0"/>
          </a:p>
          <a:p>
            <a:pPr marL="0" indent="0">
              <a:buNone/>
            </a:pPr>
            <a:r>
              <a:rPr lang="en-GB" dirty="0" err="1"/>
              <a:t>BigDB</a:t>
            </a:r>
            <a:r>
              <a:rPr lang="en-GB" dirty="0"/>
              <a:t> is here: </a:t>
            </a:r>
            <a:r>
              <a:rPr lang="en-GB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http://www.sommarskog.se/present/BigDB.bak</a:t>
            </a:r>
            <a:r>
              <a:rPr lang="en-GB" dirty="0"/>
              <a:t>.</a:t>
            </a:r>
          </a:p>
          <a:p>
            <a:pPr marL="0" indent="0">
              <a:buNone/>
            </a:pPr>
            <a:r>
              <a:rPr lang="en-GB" dirty="0"/>
              <a:t>(Backup size = 3 GB, DB size = 20 GB. Requires SQL 2016.)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405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8039C-A06A-4120-9435-974009DF8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Working with All Data at Once?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37EC57-B17A-4C84-9200-1B6162B37A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What can happen?</a:t>
            </a:r>
          </a:p>
          <a:p>
            <a:r>
              <a:rPr lang="en-GB" dirty="0"/>
              <a:t>Things may go just fine. :-)</a:t>
            </a:r>
          </a:p>
          <a:p>
            <a:r>
              <a:rPr lang="en-GB" dirty="0"/>
              <a:t>The log file may grow violently.</a:t>
            </a:r>
          </a:p>
          <a:p>
            <a:r>
              <a:rPr lang="en-GB" dirty="0" err="1"/>
              <a:t>Tempdb</a:t>
            </a:r>
            <a:r>
              <a:rPr lang="en-GB" dirty="0"/>
              <a:t> – both data and log file – may grow out of bounds to fit temp tables, spool operators etc.</a:t>
            </a:r>
          </a:p>
          <a:p>
            <a:r>
              <a:rPr lang="en-GB" dirty="0"/>
              <a:t>The buffer cache may get thrashed, because the amount of data you work with exceeds the available RAM with a factor X.</a:t>
            </a:r>
          </a:p>
          <a:p>
            <a:r>
              <a:rPr lang="en-GB" dirty="0"/>
              <a:t>If you have to cancel the operation, the rollback can take a long time.</a:t>
            </a:r>
          </a:p>
        </p:txBody>
      </p:sp>
    </p:spTree>
    <p:extLst>
      <p:ext uri="{BB962C8B-B14F-4D97-AF65-F5344CB8AC3E}">
        <p14:creationId xmlns:p14="http://schemas.microsoft.com/office/powerpoint/2010/main" val="273242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4F343-F523-4459-844B-D813ACDE7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Split up the Work in Chunks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54498F-D129-48C9-986C-7CEDB8697E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Divide the work into chunks operating on subsets of the data.</a:t>
            </a:r>
          </a:p>
          <a:p>
            <a:r>
              <a:rPr lang="en-GB" dirty="0"/>
              <a:t>The chunk size should be small enough to avoid log-file and </a:t>
            </a:r>
            <a:r>
              <a:rPr lang="en-GB" dirty="0" err="1"/>
              <a:t>tempdb</a:t>
            </a:r>
            <a:r>
              <a:rPr lang="en-GB" dirty="0"/>
              <a:t> explosions.</a:t>
            </a:r>
          </a:p>
          <a:p>
            <a:r>
              <a:rPr lang="en-GB" dirty="0"/>
              <a:t>Don’t make it too small: chunking adds overhead, and bigger chunks are more efficient.</a:t>
            </a:r>
          </a:p>
          <a:p>
            <a:r>
              <a:rPr lang="en-GB" dirty="0"/>
              <a:t>What is the right size? </a:t>
            </a:r>
          </a:p>
          <a:p>
            <a:pPr lvl="1"/>
            <a:r>
              <a:rPr lang="en-GB" dirty="0"/>
              <a:t>Current size of log file and </a:t>
            </a:r>
            <a:r>
              <a:rPr lang="en-GB" dirty="0" err="1"/>
              <a:t>tempdb</a:t>
            </a:r>
            <a:r>
              <a:rPr lang="en-GB" dirty="0"/>
              <a:t> (and what growth that is permissible).</a:t>
            </a:r>
          </a:p>
          <a:p>
            <a:pPr lvl="1" indent="-244800"/>
            <a:r>
              <a:rPr lang="en-GB" dirty="0"/>
              <a:t>Don’t overlook the size in bytes. One million rows with a LOB column with an average size of 1 MB, that’s 1 TB!</a:t>
            </a:r>
          </a:p>
          <a:p>
            <a:pPr lvl="1" indent="-244800"/>
            <a:r>
              <a:rPr lang="en-GB" dirty="0"/>
              <a:t>My own standard value is 5 million rows – but your milage may vary.</a:t>
            </a:r>
          </a:p>
          <a:p>
            <a:pPr lvl="1" indent="-244800"/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64141E-3E07-47F7-BBE3-65E44827859A}"/>
              </a:ext>
            </a:extLst>
          </p:cNvPr>
          <p:cNvSpPr txBox="1"/>
          <p:nvPr/>
        </p:nvSpPr>
        <p:spPr>
          <a:xfrm>
            <a:off x="4400550" y="3974400"/>
            <a:ext cx="21031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spc="-150" dirty="0">
                <a:solidFill>
                  <a:prstClr val="black"/>
                </a:solidFill>
                <a:latin typeface="Bahnschrift Light SemiCondensed" panose="020B0502040204020203" pitchFamily="34" charset="0"/>
              </a:rPr>
              <a:t>It depends!</a:t>
            </a:r>
            <a:endParaRPr lang="en-GB" sz="3000" spc="-150" dirty="0"/>
          </a:p>
        </p:txBody>
      </p:sp>
    </p:spTree>
    <p:extLst>
      <p:ext uri="{BB962C8B-B14F-4D97-AF65-F5344CB8AC3E}">
        <p14:creationId xmlns:p14="http://schemas.microsoft.com/office/powerpoint/2010/main" val="146354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A5624-3B7D-44F3-BEE5-BEA22FB49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Transaction-Log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263B6A-3361-4550-814C-93C4AD32AA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When operating on large amounts of data, you will produce a lot of transaction log – chunking or not.</a:t>
            </a:r>
          </a:p>
          <a:p>
            <a:r>
              <a:rPr lang="en-GB" dirty="0"/>
              <a:t>Easy way out: simple recovery – but not very often feasible in production.</a:t>
            </a:r>
          </a:p>
          <a:p>
            <a:r>
              <a:rPr lang="en-GB" dirty="0"/>
              <a:t>With full recovery, you may have to increase the backup frequency, maybe as often as every minute.</a:t>
            </a:r>
          </a:p>
          <a:p>
            <a:pPr lvl="1"/>
            <a:r>
              <a:rPr lang="en-GB" dirty="0"/>
              <a:t>With the normal schedule, the log may still explode.</a:t>
            </a:r>
          </a:p>
          <a:p>
            <a:r>
              <a:rPr lang="en-GB" dirty="0"/>
              <a:t>Add BACKUP LOG to your chunking script? Only if you write to the same place and name convention as the scheduled log backup.</a:t>
            </a:r>
          </a:p>
        </p:txBody>
      </p:sp>
    </p:spTree>
    <p:extLst>
      <p:ext uri="{BB962C8B-B14F-4D97-AF65-F5344CB8AC3E}">
        <p14:creationId xmlns:p14="http://schemas.microsoft.com/office/powerpoint/2010/main" val="351225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9D6BA-A385-4E83-BB16-8B605ED69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Be Nice to Others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272EA0-E2DD-4630-831B-A4F2759E6C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Your operation as such could be carried out in a single step.</a:t>
            </a:r>
          </a:p>
          <a:p>
            <a:r>
              <a:rPr lang="en-GB" dirty="0"/>
              <a:t>But in a live system you may impact other users.</a:t>
            </a:r>
          </a:p>
          <a:p>
            <a:pPr lvl="1"/>
            <a:r>
              <a:rPr lang="en-GB" dirty="0"/>
              <a:t>By taking up too much resources (CPU, memory etc).</a:t>
            </a:r>
          </a:p>
          <a:p>
            <a:pPr lvl="1"/>
            <a:r>
              <a:rPr lang="en-GB" dirty="0"/>
              <a:t>By causing blocking and/or deadlocks.</a:t>
            </a:r>
          </a:p>
          <a:p>
            <a:r>
              <a:rPr lang="en-GB" dirty="0"/>
              <a:t>Split up the operation in chunks, with a fairly </a:t>
            </a:r>
            <a:r>
              <a:rPr lang="en-GB" i="1" dirty="0"/>
              <a:t>small</a:t>
            </a:r>
            <a:r>
              <a:rPr lang="en-GB" dirty="0"/>
              <a:t> chunk size.</a:t>
            </a:r>
          </a:p>
          <a:p>
            <a:r>
              <a:rPr lang="en-GB" dirty="0"/>
              <a:t>Your operation will be less efficient – but the overall system health will be better.</a:t>
            </a:r>
          </a:p>
        </p:txBody>
      </p:sp>
    </p:spTree>
    <p:extLst>
      <p:ext uri="{BB962C8B-B14F-4D97-AF65-F5344CB8AC3E}">
        <p14:creationId xmlns:p14="http://schemas.microsoft.com/office/powerpoint/2010/main" val="272497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ED8EE-9E1B-47A4-AC96-2E6E8B2FD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Avoiding Table and Page Locks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0AA09A-0317-4D78-ADE6-8EE8D9BDDB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Often when you work in a live system, you want to avoid table and page locks. This implies that the chunk size must be at most 5000 to avoid lock escalation.</a:t>
            </a:r>
          </a:p>
          <a:p>
            <a:r>
              <a:rPr lang="en-GB" dirty="0"/>
              <a:t>Run a test operation with different chunk sizes in a transaction and inspect your locks in </a:t>
            </a:r>
            <a:r>
              <a:rPr lang="en-GB" dirty="0" err="1"/>
              <a:t>sys.dm_tran_locks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You should see X locks on KEY and RID resources </a:t>
            </a:r>
            <a:r>
              <a:rPr lang="en-GB" i="1" dirty="0"/>
              <a:t>only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If you see X locks on OBJECT or PAG, your chunk size is too big.</a:t>
            </a:r>
          </a:p>
          <a:p>
            <a:pPr lvl="1"/>
            <a:r>
              <a:rPr lang="en-GB" dirty="0"/>
              <a:t>IX (intent locks) on OBJECT and PAG are OK. They are only saying “I’m in here somewhere”.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2E422A-BC50-44D9-A972-FC0D07F587A1}"/>
              </a:ext>
            </a:extLst>
          </p:cNvPr>
          <p:cNvSpPr txBox="1"/>
          <p:nvPr/>
        </p:nvSpPr>
        <p:spPr>
          <a:xfrm>
            <a:off x="9464040" y="3870489"/>
            <a:ext cx="1072787" cy="261610"/>
          </a:xfrm>
          <a:prstGeom prst="rect">
            <a:avLst/>
          </a:prstGeom>
          <a:solidFill>
            <a:srgbClr val="A0B4A0">
              <a:alpha val="46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1100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01_locktest.sql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23987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DataSaturday0001-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DataSaturday0001-Template</Template>
  <TotalTime>55199</TotalTime>
  <Words>4185</Words>
  <Application>Microsoft Office PowerPoint</Application>
  <PresentationFormat>Widescreen</PresentationFormat>
  <Paragraphs>609</Paragraphs>
  <Slides>48</Slides>
  <Notes>45</Notes>
  <HiddenSlides>3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48</vt:i4>
      </vt:variant>
    </vt:vector>
  </HeadingPairs>
  <TitlesOfParts>
    <vt:vector size="60" baseType="lpstr">
      <vt:lpstr>Arial</vt:lpstr>
      <vt:lpstr>Bahnschrift Light Condensed</vt:lpstr>
      <vt:lpstr>Bahnschrift Light SemiCondensed</vt:lpstr>
      <vt:lpstr>Bahnschrift SemiBold</vt:lpstr>
      <vt:lpstr>Bahnschrift SemiBold SemiConden</vt:lpstr>
      <vt:lpstr>Bahnschrift SemiLight</vt:lpstr>
      <vt:lpstr>Calibri</vt:lpstr>
      <vt:lpstr>Calibri Light</vt:lpstr>
      <vt:lpstr>Consolas</vt:lpstr>
      <vt:lpstr>Fira Code</vt:lpstr>
      <vt:lpstr>DataSaturday0001-Template</vt:lpstr>
      <vt:lpstr>Office Theme</vt:lpstr>
      <vt:lpstr>Don’t Bite Off More Than You Can Chew – Take It in Chunks</vt:lpstr>
      <vt:lpstr>PowerPoint Presentation</vt:lpstr>
      <vt:lpstr>Agenda</vt:lpstr>
      <vt:lpstr>Don’t Bite Off More than You Can Chew</vt:lpstr>
      <vt:lpstr>Working with All Data at Once?</vt:lpstr>
      <vt:lpstr>Split up the Work in Chunks</vt:lpstr>
      <vt:lpstr>Transaction-Log Management</vt:lpstr>
      <vt:lpstr>Be Nice to Others</vt:lpstr>
      <vt:lpstr>Avoiding Table and Page Locks</vt:lpstr>
      <vt:lpstr>Challenges with Chunking</vt:lpstr>
      <vt:lpstr>Is This a Good Chunking Operation?</vt:lpstr>
      <vt:lpstr>Indexing Is Critical</vt:lpstr>
      <vt:lpstr>Introducing BigTrans</vt:lpstr>
      <vt:lpstr>Introducing BigTrans</vt:lpstr>
      <vt:lpstr>How to Alter BigTrans?</vt:lpstr>
      <vt:lpstr>A Generic Way to Drive Chunks</vt:lpstr>
      <vt:lpstr>PowerPoint Presentation</vt:lpstr>
      <vt:lpstr>A Generic Way to Drive Chunks</vt:lpstr>
      <vt:lpstr>Some Performance Data </vt:lpstr>
      <vt:lpstr>Chunking By Incrementing TrnId</vt:lpstr>
      <vt:lpstr>Optimization Considerations</vt:lpstr>
      <vt:lpstr>Wrap the Operation in Dynamic SQL</vt:lpstr>
      <vt:lpstr>Effects of Recompile and Dynamic SQL</vt:lpstr>
      <vt:lpstr>Looking at a Different Operation</vt:lpstr>
      <vt:lpstr>Dynamic SQL and Statistics</vt:lpstr>
      <vt:lpstr>Dynamic SQL and Statistics</vt:lpstr>
      <vt:lpstr>Dynamic SQL/Recompile as Safeguards</vt:lpstr>
      <vt:lpstr>Multi-Column Keys</vt:lpstr>
      <vt:lpstr>Multi-Column Keys, cont’d</vt:lpstr>
      <vt:lpstr>Defining Chunks in a Temp Table</vt:lpstr>
      <vt:lpstr>PowerPoint Presentation</vt:lpstr>
      <vt:lpstr>Define Chunks in a Temp Table</vt:lpstr>
      <vt:lpstr>The “Big” and the “Small” Temp Table</vt:lpstr>
      <vt:lpstr>The “Small” Temp Table, pt. 1</vt:lpstr>
      <vt:lpstr>The “Small” Temp Table, pt. 2</vt:lpstr>
      <vt:lpstr>Considerations on Application Impact</vt:lpstr>
      <vt:lpstr>Resuming Chunking </vt:lpstr>
      <vt:lpstr>Chunking Inside a Transaction?</vt:lpstr>
      <vt:lpstr>The Risk for Bugs</vt:lpstr>
      <vt:lpstr>Testing for Performance</vt:lpstr>
      <vt:lpstr>General Perftest Caveats</vt:lpstr>
      <vt:lpstr>Some Index Considerations</vt:lpstr>
      <vt:lpstr>Using Chunks to Handle Errors</vt:lpstr>
      <vt:lpstr>Picking the Initial Chunk Size</vt:lpstr>
      <vt:lpstr>Summary I</vt:lpstr>
      <vt:lpstr>Summary II</vt:lpstr>
      <vt:lpstr>Summary III</vt:lpstr>
      <vt:lpstr>The Last Chunk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Working in Batches</dc:title>
  <dc:creator>Erland Somnmarskog</dc:creator>
  <cp:lastModifiedBy>sommar</cp:lastModifiedBy>
  <cp:revision>384</cp:revision>
  <dcterms:created xsi:type="dcterms:W3CDTF">2019-01-19T11:09:43Z</dcterms:created>
  <dcterms:modified xsi:type="dcterms:W3CDTF">2021-02-25T20:02:21Z</dcterms:modified>
</cp:coreProperties>
</file>